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4" r:id="rId1"/>
  </p:sldMasterIdLst>
  <p:notesMasterIdLst>
    <p:notesMasterId r:id="rId50"/>
  </p:notesMasterIdLst>
  <p:sldIdLst>
    <p:sldId id="603" r:id="rId2"/>
    <p:sldId id="602" r:id="rId3"/>
    <p:sldId id="604" r:id="rId4"/>
    <p:sldId id="260" r:id="rId5"/>
    <p:sldId id="568" r:id="rId6"/>
    <p:sldId id="467" r:id="rId7"/>
    <p:sldId id="449" r:id="rId8"/>
    <p:sldId id="605" r:id="rId9"/>
    <p:sldId id="535" r:id="rId10"/>
    <p:sldId id="493" r:id="rId11"/>
    <p:sldId id="536" r:id="rId12"/>
    <p:sldId id="526" r:id="rId13"/>
    <p:sldId id="537" r:id="rId14"/>
    <p:sldId id="495" r:id="rId15"/>
    <p:sldId id="527" r:id="rId16"/>
    <p:sldId id="538" r:id="rId17"/>
    <p:sldId id="529" r:id="rId18"/>
    <p:sldId id="530" r:id="rId19"/>
    <p:sldId id="531" r:id="rId20"/>
    <p:sldId id="532" r:id="rId21"/>
    <p:sldId id="496" r:id="rId22"/>
    <p:sldId id="533" r:id="rId23"/>
    <p:sldId id="534" r:id="rId24"/>
    <p:sldId id="539" r:id="rId25"/>
    <p:sldId id="569" r:id="rId26"/>
    <p:sldId id="501" r:id="rId27"/>
    <p:sldId id="540" r:id="rId28"/>
    <p:sldId id="541" r:id="rId29"/>
    <p:sldId id="570" r:id="rId30"/>
    <p:sldId id="571" r:id="rId31"/>
    <p:sldId id="572" r:id="rId32"/>
    <p:sldId id="573" r:id="rId33"/>
    <p:sldId id="606" r:id="rId34"/>
    <p:sldId id="585" r:id="rId35"/>
    <p:sldId id="586" r:id="rId36"/>
    <p:sldId id="587" r:id="rId37"/>
    <p:sldId id="591" r:id="rId38"/>
    <p:sldId id="592" r:id="rId39"/>
    <p:sldId id="607" r:id="rId40"/>
    <p:sldId id="593" r:id="rId41"/>
    <p:sldId id="594" r:id="rId42"/>
    <p:sldId id="595" r:id="rId43"/>
    <p:sldId id="596" r:id="rId44"/>
    <p:sldId id="597" r:id="rId45"/>
    <p:sldId id="598" r:id="rId46"/>
    <p:sldId id="599" r:id="rId47"/>
    <p:sldId id="600" r:id="rId48"/>
    <p:sldId id="601" r:id="rId4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91803" autoAdjust="0"/>
  </p:normalViewPr>
  <p:slideViewPr>
    <p:cSldViewPr>
      <p:cViewPr varScale="1">
        <p:scale>
          <a:sx n="146" d="100"/>
          <a:sy n="146" d="100"/>
        </p:scale>
        <p:origin x="475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anose="020B060402020202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Arial" panose="020B0604020202020204" pitchFamily="34" charset="0"/>
              </a:defRPr>
            </a:lvl1pPr>
          </a:lstStyle>
          <a:p>
            <a:pPr>
              <a:defRPr/>
            </a:pPr>
            <a:fld id="{78900CCD-8A10-4D49-BB79-792FE2AD7547}" type="datetimeFigureOut">
              <a:rPr lang="en-US" smtClean="0"/>
              <a:pPr>
                <a:defRPr/>
              </a:pPr>
              <a:t>6/18/2019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anose="020B060402020202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Arial" panose="020B0604020202020204" pitchFamily="34" charset="0"/>
              </a:defRPr>
            </a:lvl1pPr>
          </a:lstStyle>
          <a:p>
            <a:pPr>
              <a:defRPr/>
            </a:pPr>
            <a:fld id="{1D8EF7D4-693D-4308-8526-5D7856EBEEC3}" type="slidenum">
              <a:rPr lang="en-US" smtClean="0"/>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19</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2353120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28</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29</a:t>
            </a:fld>
            <a:endParaRPr lang="en-US" dirty="0"/>
          </a:p>
        </p:txBody>
      </p:sp>
    </p:spTree>
    <p:extLst>
      <p:ext uri="{BB962C8B-B14F-4D97-AF65-F5344CB8AC3E}">
        <p14:creationId xmlns:p14="http://schemas.microsoft.com/office/powerpoint/2010/main" val="390522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1031482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30</a:t>
            </a:fld>
            <a:endParaRPr lang="en-US" dirty="0"/>
          </a:p>
        </p:txBody>
      </p:sp>
    </p:spTree>
    <p:extLst>
      <p:ext uri="{BB962C8B-B14F-4D97-AF65-F5344CB8AC3E}">
        <p14:creationId xmlns:p14="http://schemas.microsoft.com/office/powerpoint/2010/main" val="4199164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31</a:t>
            </a:fld>
            <a:endParaRPr lang="en-US" dirty="0"/>
          </a:p>
        </p:txBody>
      </p:sp>
    </p:spTree>
    <p:extLst>
      <p:ext uri="{BB962C8B-B14F-4D97-AF65-F5344CB8AC3E}">
        <p14:creationId xmlns:p14="http://schemas.microsoft.com/office/powerpoint/2010/main" val="1335284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32</a:t>
            </a:fld>
            <a:endParaRPr lang="en-US" dirty="0"/>
          </a:p>
        </p:txBody>
      </p:sp>
    </p:spTree>
    <p:extLst>
      <p:ext uri="{BB962C8B-B14F-4D97-AF65-F5344CB8AC3E}">
        <p14:creationId xmlns:p14="http://schemas.microsoft.com/office/powerpoint/2010/main" val="3867521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34</a:t>
            </a:fld>
            <a:endParaRPr lang="en-US" dirty="0"/>
          </a:p>
        </p:txBody>
      </p:sp>
    </p:spTree>
    <p:extLst>
      <p:ext uri="{BB962C8B-B14F-4D97-AF65-F5344CB8AC3E}">
        <p14:creationId xmlns:p14="http://schemas.microsoft.com/office/powerpoint/2010/main" val="1708708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35</a:t>
            </a:fld>
            <a:endParaRPr lang="en-US" dirty="0"/>
          </a:p>
        </p:txBody>
      </p:sp>
    </p:spTree>
    <p:extLst>
      <p:ext uri="{BB962C8B-B14F-4D97-AF65-F5344CB8AC3E}">
        <p14:creationId xmlns:p14="http://schemas.microsoft.com/office/powerpoint/2010/main" val="3066241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36</a:t>
            </a:fld>
            <a:endParaRPr lang="en-US" dirty="0"/>
          </a:p>
        </p:txBody>
      </p:sp>
    </p:spTree>
    <p:extLst>
      <p:ext uri="{BB962C8B-B14F-4D97-AF65-F5344CB8AC3E}">
        <p14:creationId xmlns:p14="http://schemas.microsoft.com/office/powerpoint/2010/main" val="3150639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37</a:t>
            </a:fld>
            <a:endParaRPr lang="en-US" dirty="0"/>
          </a:p>
        </p:txBody>
      </p:sp>
    </p:spTree>
    <p:extLst>
      <p:ext uri="{BB962C8B-B14F-4D97-AF65-F5344CB8AC3E}">
        <p14:creationId xmlns:p14="http://schemas.microsoft.com/office/powerpoint/2010/main" val="3129765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38</a:t>
            </a:fld>
            <a:endParaRPr lang="en-US" dirty="0"/>
          </a:p>
        </p:txBody>
      </p:sp>
    </p:spTree>
    <p:extLst>
      <p:ext uri="{BB962C8B-B14F-4D97-AF65-F5344CB8AC3E}">
        <p14:creationId xmlns:p14="http://schemas.microsoft.com/office/powerpoint/2010/main" val="1823556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39</a:t>
            </a:fld>
            <a:endParaRPr lang="en-US" dirty="0"/>
          </a:p>
        </p:txBody>
      </p:sp>
    </p:spTree>
    <p:extLst>
      <p:ext uri="{BB962C8B-B14F-4D97-AF65-F5344CB8AC3E}">
        <p14:creationId xmlns:p14="http://schemas.microsoft.com/office/powerpoint/2010/main" val="544802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40</a:t>
            </a:fld>
            <a:endParaRPr lang="en-US" dirty="0"/>
          </a:p>
        </p:txBody>
      </p:sp>
    </p:spTree>
    <p:extLst>
      <p:ext uri="{BB962C8B-B14F-4D97-AF65-F5344CB8AC3E}">
        <p14:creationId xmlns:p14="http://schemas.microsoft.com/office/powerpoint/2010/main" val="4022006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41</a:t>
            </a:fld>
            <a:endParaRPr lang="en-US" dirty="0"/>
          </a:p>
        </p:txBody>
      </p:sp>
    </p:spTree>
    <p:extLst>
      <p:ext uri="{BB962C8B-B14F-4D97-AF65-F5344CB8AC3E}">
        <p14:creationId xmlns:p14="http://schemas.microsoft.com/office/powerpoint/2010/main" val="2047091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42</a:t>
            </a:fld>
            <a:endParaRPr lang="en-US" dirty="0"/>
          </a:p>
        </p:txBody>
      </p:sp>
    </p:spTree>
    <p:extLst>
      <p:ext uri="{BB962C8B-B14F-4D97-AF65-F5344CB8AC3E}">
        <p14:creationId xmlns:p14="http://schemas.microsoft.com/office/powerpoint/2010/main" val="3017630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43</a:t>
            </a:fld>
            <a:endParaRPr lang="en-US" dirty="0"/>
          </a:p>
        </p:txBody>
      </p:sp>
    </p:spTree>
    <p:extLst>
      <p:ext uri="{BB962C8B-B14F-4D97-AF65-F5344CB8AC3E}">
        <p14:creationId xmlns:p14="http://schemas.microsoft.com/office/powerpoint/2010/main" val="1235537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44</a:t>
            </a:fld>
            <a:endParaRPr lang="en-US" dirty="0"/>
          </a:p>
        </p:txBody>
      </p:sp>
    </p:spTree>
    <p:extLst>
      <p:ext uri="{BB962C8B-B14F-4D97-AF65-F5344CB8AC3E}">
        <p14:creationId xmlns:p14="http://schemas.microsoft.com/office/powerpoint/2010/main" val="1135563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45</a:t>
            </a:fld>
            <a:endParaRPr lang="en-US" dirty="0"/>
          </a:p>
        </p:txBody>
      </p:sp>
    </p:spTree>
    <p:extLst>
      <p:ext uri="{BB962C8B-B14F-4D97-AF65-F5344CB8AC3E}">
        <p14:creationId xmlns:p14="http://schemas.microsoft.com/office/powerpoint/2010/main" val="2977350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46</a:t>
            </a:fld>
            <a:endParaRPr lang="en-US" dirty="0"/>
          </a:p>
        </p:txBody>
      </p:sp>
    </p:spTree>
    <p:extLst>
      <p:ext uri="{BB962C8B-B14F-4D97-AF65-F5344CB8AC3E}">
        <p14:creationId xmlns:p14="http://schemas.microsoft.com/office/powerpoint/2010/main" val="2600602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47</a:t>
            </a:fld>
            <a:endParaRPr lang="en-US" dirty="0"/>
          </a:p>
        </p:txBody>
      </p:sp>
    </p:spTree>
    <p:extLst>
      <p:ext uri="{BB962C8B-B14F-4D97-AF65-F5344CB8AC3E}">
        <p14:creationId xmlns:p14="http://schemas.microsoft.com/office/powerpoint/2010/main" val="4070058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48</a:t>
            </a:fld>
            <a:endParaRPr lang="en-US" dirty="0"/>
          </a:p>
        </p:txBody>
      </p:sp>
    </p:spTree>
    <p:extLst>
      <p:ext uri="{BB962C8B-B14F-4D97-AF65-F5344CB8AC3E}">
        <p14:creationId xmlns:p14="http://schemas.microsoft.com/office/powerpoint/2010/main" val="41716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269446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1242540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3116233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A5D6-B081-4DEA-AFA6-7CE8497C3BFA}"/>
              </a:ext>
            </a:extLst>
          </p:cNvPr>
          <p:cNvSpPr>
            <a:spLocks noGrp="1"/>
          </p:cNvSpPr>
          <p:nvPr>
            <p:ph type="ctrTitle"/>
          </p:nvPr>
        </p:nvSpPr>
        <p:spPr>
          <a:xfrm>
            <a:off x="1143000" y="1122363"/>
            <a:ext cx="6858000" cy="2387600"/>
          </a:xfrm>
        </p:spPr>
        <p:txBody>
          <a:bodyPr anchor="b"/>
          <a:lstStyle>
            <a:lvl1pPr algn="ctr">
              <a:defRPr sz="4500"/>
            </a:lvl1pPr>
          </a:lstStyle>
          <a:p>
            <a:r>
              <a:rPr lang="en-US" dirty="0"/>
              <a:t>Click to edit Master title style</a:t>
            </a:r>
          </a:p>
        </p:txBody>
      </p:sp>
      <p:sp>
        <p:nvSpPr>
          <p:cNvPr id="3" name="Subtitle 2">
            <a:extLst>
              <a:ext uri="{FF2B5EF4-FFF2-40B4-BE49-F238E27FC236}">
                <a16:creationId xmlns:a16="http://schemas.microsoft.com/office/drawing/2014/main" id="{8900ECD3-241C-498C-AE8A-C369AAB146EA}"/>
              </a:ext>
            </a:extLst>
          </p:cNvPr>
          <p:cNvSpPr>
            <a:spLocks noGrp="1"/>
          </p:cNvSpPr>
          <p:nvPr>
            <p:ph type="subTitle" idx="1"/>
          </p:nvPr>
        </p:nvSpPr>
        <p:spPr>
          <a:xfrm>
            <a:off x="1143000" y="3602038"/>
            <a:ext cx="6858000" cy="1655762"/>
          </a:xfrm>
        </p:spPr>
        <p:txBody>
          <a:bodyPr>
            <a:normAutofit/>
          </a:bodyPr>
          <a:lstStyle>
            <a:lvl1pPr marL="0" indent="0" algn="ctr">
              <a:buNone/>
              <a:defRPr sz="3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5D44DE4E-2EA8-4FEC-8923-3AF317539A51}"/>
              </a:ext>
            </a:extLst>
          </p:cNvPr>
          <p:cNvSpPr>
            <a:spLocks noGrp="1"/>
          </p:cNvSpPr>
          <p:nvPr>
            <p:ph type="dt" sz="half" idx="10"/>
          </p:nvPr>
        </p:nvSpPr>
        <p:spPr/>
        <p:txBody>
          <a:bodyPr/>
          <a:lstStyle>
            <a:lvl1pPr>
              <a:defRPr>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4978"/>
              </a:solidFill>
              <a:effectLst/>
              <a:uLnTx/>
              <a:uFillTx/>
              <a:latin typeface="Arial" panose="020B0604020202020204" pitchFamily="34" charset="0"/>
              <a:ea typeface="+mn-ea"/>
              <a:cs typeface="+mn-cs"/>
            </a:endParaRPr>
          </a:p>
        </p:txBody>
      </p:sp>
      <p:sp>
        <p:nvSpPr>
          <p:cNvPr id="5" name="Footer Placeholder 4">
            <a:extLst>
              <a:ext uri="{FF2B5EF4-FFF2-40B4-BE49-F238E27FC236}">
                <a16:creationId xmlns:a16="http://schemas.microsoft.com/office/drawing/2014/main" id="{EE7D84E6-27AD-4EEA-A335-664FA1B1ED9E}"/>
              </a:ext>
            </a:extLst>
          </p:cNvPr>
          <p:cNvSpPr>
            <a:spLocks noGrp="1"/>
          </p:cNvSpPr>
          <p:nvPr>
            <p:ph type="ftr" sz="quarter" idx="11"/>
          </p:nvPr>
        </p:nvSpPr>
        <p:spPr/>
        <p:txBody>
          <a:bodyPr/>
          <a:lstStyle>
            <a:lvl1pPr>
              <a:defRPr>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4978"/>
                </a:solidFill>
                <a:effectLst/>
                <a:uLnTx/>
                <a:uFillTx/>
                <a:latin typeface="Arial" panose="020B0604020202020204" pitchFamily="34" charset="0"/>
                <a:ea typeface="+mn-ea"/>
                <a:cs typeface="+mn-cs"/>
              </a:rPr>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
        <p:nvSpPr>
          <p:cNvPr id="6" name="Slide Number Placeholder 5">
            <a:extLst>
              <a:ext uri="{FF2B5EF4-FFF2-40B4-BE49-F238E27FC236}">
                <a16:creationId xmlns:a16="http://schemas.microsoft.com/office/drawing/2014/main" id="{EF036050-30CC-48E6-8A82-5CEB2AD3F03D}"/>
              </a:ext>
            </a:extLst>
          </p:cNvPr>
          <p:cNvSpPr>
            <a:spLocks noGrp="1"/>
          </p:cNvSpPr>
          <p:nvPr>
            <p:ph type="sldNum" sz="quarter" idx="12"/>
          </p:nvPr>
        </p:nvSpPr>
        <p:spPr/>
        <p:txBody>
          <a:bodyPr/>
          <a:lstStyle>
            <a:lvl1pPr>
              <a:defRPr>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E95EF-C699-41F4-A9B7-78276692A070}" type="slidenum">
              <a:rPr kumimoji="0" lang="en-US" sz="2200" b="0" i="0" u="none" strike="noStrike" kern="1200" cap="none" spc="0" normalizeH="0" baseline="0" noProof="0" smtClean="0">
                <a:ln>
                  <a:noFill/>
                </a:ln>
                <a:solidFill>
                  <a:srgbClr val="004978"/>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2200" b="0" i="0" u="none" strike="noStrike" kern="1200" cap="none" spc="0" normalizeH="0" baseline="0" noProof="0" dirty="0">
              <a:ln>
                <a:noFill/>
              </a:ln>
              <a:solidFill>
                <a:srgbClr val="004978"/>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6787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268F-3C1B-46C6-8416-CC17C6037CE6}"/>
              </a:ext>
            </a:extLst>
          </p:cNvPr>
          <p:cNvSpPr>
            <a:spLocks noGrp="1"/>
          </p:cNvSpPr>
          <p:nvPr>
            <p:ph type="title"/>
          </p:nvPr>
        </p:nvSpPr>
        <p:spPr>
          <a:xfrm>
            <a:off x="628650" y="681037"/>
            <a:ext cx="7886700" cy="799907"/>
          </a:xfrm>
        </p:spPr>
        <p:txBody>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36195AC9-BFC6-4E47-89AB-74CA8BB5098B}"/>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16DA138-5F35-4F72-91E4-C091D1FA0C9B}"/>
              </a:ext>
            </a:extLst>
          </p:cNvPr>
          <p:cNvSpPr>
            <a:spLocks noGrp="1"/>
          </p:cNvSpPr>
          <p:nvPr>
            <p:ph type="ftr" sz="quarter" idx="11"/>
          </p:nvPr>
        </p:nvSpPr>
        <p:spPr>
          <a:xfrm>
            <a:off x="628650" y="6156519"/>
            <a:ext cx="7886700" cy="365125"/>
          </a:xfrm>
        </p:spPr>
        <p:txBody>
          <a:bodyPr/>
          <a:lstStyle>
            <a:lvl1pPr>
              <a:defRPr sz="10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4978"/>
                </a:solidFill>
                <a:effectLst/>
                <a:uLnTx/>
                <a:uFillTx/>
                <a:latin typeface="Arial" panose="020B0604020202020204" pitchFamily="34" charset="0"/>
                <a:ea typeface="+mn-ea"/>
                <a:cs typeface="+mn-cs"/>
              </a:rPr>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7823745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2" name="Title Placeholder 1"/>
          <p:cNvSpPr>
            <a:spLocks noGrp="1"/>
          </p:cNvSpPr>
          <p:nvPr>
            <p:ph type="title"/>
          </p:nvPr>
        </p:nvSpPr>
        <p:spPr>
          <a:xfrm>
            <a:off x="628650" y="365126"/>
            <a:ext cx="7886700" cy="1325563"/>
          </a:xfrm>
          <a:prstGeom prst="rect">
            <a:avLst/>
          </a:prstGeom>
        </p:spPr>
        <p:txBody>
          <a:bodyPr vert="horz" lIns="0" tIns="0" rIns="0" bIns="0" rtlCol="0" anchor="t" anchorCtr="0">
            <a:noAutofit/>
          </a:bodyPr>
          <a:lstStyle/>
          <a:p>
            <a:br>
              <a:rPr lang="en-US" dirty="0"/>
            </a:br>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716DA138-5F35-4F72-91E4-C091D1FA0C9B}"/>
              </a:ext>
            </a:extLst>
          </p:cNvPr>
          <p:cNvSpPr>
            <a:spLocks noGrp="1"/>
          </p:cNvSpPr>
          <p:nvPr>
            <p:ph type="ftr" sz="quarter" idx="3"/>
          </p:nvPr>
        </p:nvSpPr>
        <p:spPr>
          <a:xfrm>
            <a:off x="628650" y="6156519"/>
            <a:ext cx="7886700" cy="365125"/>
          </a:xfrm>
        </p:spPr>
        <p:txBody>
          <a:bodyPr/>
          <a:lstStyle>
            <a:lvl1pPr>
              <a:defRPr sz="10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4978"/>
                </a:solidFill>
                <a:effectLst/>
                <a:uLnTx/>
                <a:uFillTx/>
                <a:latin typeface="Arial" panose="020B0604020202020204" pitchFamily="34" charset="0"/>
                <a:ea typeface="+mn-ea"/>
                <a:cs typeface="+mn-cs"/>
              </a:rPr>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368937814"/>
      </p:ext>
    </p:extLst>
  </p:cSld>
  <p:clrMap bg1="lt1" tx1="dk1" bg2="lt2" tx2="dk2" accent1="accent1" accent2="accent2" accent3="accent3" accent4="accent4" accent5="accent5" accent6="accent6" hlink="hlink" folHlink="folHlink"/>
  <p:sldLayoutIdLst>
    <p:sldLayoutId id="2147483675" r:id="rId1"/>
    <p:sldLayoutId id="2147483676" r:id="rId2"/>
  </p:sldLayoutIdLst>
  <p:hf sldNum="0" hdr="0" dt="0"/>
  <p:txStyles>
    <p:titleStyle>
      <a:lvl1pPr algn="l" defTabSz="685800" rtl="0" eaLnBrk="1" latinLnBrk="0" hangingPunct="1">
        <a:lnSpc>
          <a:spcPct val="90000"/>
        </a:lnSpc>
        <a:spcBef>
          <a:spcPct val="0"/>
        </a:spcBef>
        <a:buNone/>
        <a:defRPr sz="40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a:buChar char="•"/>
        <a:defRPr sz="3200" b="0" i="0" kern="1200">
          <a:solidFill>
            <a:schemeClr val="tx1"/>
          </a:solidFill>
          <a:latin typeface="Arial" panose="020B0604020202020204" pitchFamily="34" charset="0"/>
          <a:ea typeface="+mn-ea"/>
          <a:cs typeface="+mn-cs"/>
        </a:defRPr>
      </a:lvl1pPr>
      <a:lvl2pPr marL="514350" indent="-171450" algn="l" defTabSz="685800" rtl="0" eaLnBrk="1" latinLnBrk="0" hangingPunct="1">
        <a:lnSpc>
          <a:spcPct val="90000"/>
        </a:lnSpc>
        <a:spcBef>
          <a:spcPts val="375"/>
        </a:spcBef>
        <a:buFont typeface="Arial"/>
        <a:buChar char="•"/>
        <a:defRPr sz="2800" b="0" i="0" kern="1200">
          <a:solidFill>
            <a:schemeClr val="tx1"/>
          </a:solidFill>
          <a:latin typeface="Arial" panose="020B0604020202020204" pitchFamily="34" charset="0"/>
          <a:ea typeface="+mn-ea"/>
          <a:cs typeface="+mn-cs"/>
        </a:defRPr>
      </a:lvl2pPr>
      <a:lvl3pPr marL="857250" indent="-171450" algn="l" defTabSz="685800" rtl="0" eaLnBrk="1" latinLnBrk="0" hangingPunct="1">
        <a:lnSpc>
          <a:spcPct val="90000"/>
        </a:lnSpc>
        <a:spcBef>
          <a:spcPts val="375"/>
        </a:spcBef>
        <a:buFont typeface="Arial"/>
        <a:buChar char="•"/>
        <a:defRPr sz="2400" b="0" i="0" kern="1200">
          <a:solidFill>
            <a:schemeClr val="tx1"/>
          </a:solidFill>
          <a:latin typeface="Arial" panose="020B0604020202020204" pitchFamily="34" charset="0"/>
          <a:ea typeface="+mn-ea"/>
          <a:cs typeface="+mn-cs"/>
        </a:defRPr>
      </a:lvl3pPr>
      <a:lvl4pPr marL="1200150" indent="-171450" algn="l" defTabSz="685800" rtl="0" eaLnBrk="1" latinLnBrk="0" hangingPunct="1">
        <a:lnSpc>
          <a:spcPct val="90000"/>
        </a:lnSpc>
        <a:spcBef>
          <a:spcPts val="375"/>
        </a:spcBef>
        <a:buFont typeface="Arial"/>
        <a:buChar char="•"/>
        <a:defRPr sz="1350" b="0" i="0" kern="1200">
          <a:solidFill>
            <a:schemeClr val="tx1"/>
          </a:solidFill>
          <a:latin typeface="Arial" panose="020B0604020202020204" pitchFamily="34" charset="0"/>
          <a:ea typeface="+mn-ea"/>
          <a:cs typeface="+mn-cs"/>
        </a:defRPr>
      </a:lvl4pPr>
      <a:lvl5pPr marL="1543050" indent="-171450" algn="l" defTabSz="685800" rtl="0" eaLnBrk="1" latinLnBrk="0" hangingPunct="1">
        <a:lnSpc>
          <a:spcPct val="90000"/>
        </a:lnSpc>
        <a:spcBef>
          <a:spcPts val="375"/>
        </a:spcBef>
        <a:buFont typeface="Arial"/>
        <a:buChar char="•"/>
        <a:defRPr sz="1350" b="0" i="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displays a photo of the textbook cover.">
            <a:extLst>
              <a:ext uri="{FF2B5EF4-FFF2-40B4-BE49-F238E27FC236}">
                <a16:creationId xmlns:a16="http://schemas.microsoft.com/office/drawing/2014/main" id="{1DF9DF92-CD44-4E28-BC8A-996ADC722C19}"/>
              </a:ext>
            </a:extLst>
          </p:cNvPr>
          <p:cNvPicPr>
            <a:picLocks noChangeAspect="1"/>
          </p:cNvPicPr>
          <p:nvPr/>
        </p:nvPicPr>
        <p:blipFill>
          <a:blip r:embed="rId3"/>
          <a:stretch>
            <a:fillRect/>
          </a:stretch>
        </p:blipFill>
        <p:spPr>
          <a:xfrm>
            <a:off x="0" y="0"/>
            <a:ext cx="2743200" cy="3515974"/>
          </a:xfrm>
          <a:prstGeom prst="rect">
            <a:avLst/>
          </a:prstGeom>
        </p:spPr>
      </p:pic>
      <p:sp>
        <p:nvSpPr>
          <p:cNvPr id="15361" name="Title 1"/>
          <p:cNvSpPr>
            <a:spLocks noGrp="1"/>
          </p:cNvSpPr>
          <p:nvPr>
            <p:ph type="ctrTitle"/>
          </p:nvPr>
        </p:nvSpPr>
        <p:spPr/>
        <p:txBody>
          <a:bodyPr>
            <a:normAutofit/>
          </a:bodyPr>
          <a:lstStyle/>
          <a:p>
            <a:r>
              <a:rPr lang="en-US" dirty="0"/>
              <a:t>Chapter 9</a:t>
            </a:r>
          </a:p>
        </p:txBody>
      </p:sp>
      <p:sp>
        <p:nvSpPr>
          <p:cNvPr id="15362" name="Subtitle 2"/>
          <p:cNvSpPr>
            <a:spLocks noGrp="1"/>
          </p:cNvSpPr>
          <p:nvPr>
            <p:ph type="subTitle" idx="1"/>
          </p:nvPr>
        </p:nvSpPr>
        <p:spPr/>
        <p:txBody>
          <a:bodyPr/>
          <a:lstStyle/>
          <a:p>
            <a:r>
              <a:rPr lang="en-US" dirty="0"/>
              <a:t>Data Design</a:t>
            </a:r>
          </a:p>
        </p:txBody>
      </p:sp>
      <p:sp>
        <p:nvSpPr>
          <p:cNvPr id="2" name="Footer Placeholder 1">
            <a:extLst>
              <a:ext uri="{FF2B5EF4-FFF2-40B4-BE49-F238E27FC236}">
                <a16:creationId xmlns:a16="http://schemas.microsoft.com/office/drawing/2014/main" id="{4747CAD9-2301-4ACB-8129-93D6FAA8C455}"/>
              </a:ext>
            </a:extLst>
          </p:cNvPr>
          <p:cNvSpPr>
            <a:spLocks noGrp="1"/>
          </p:cNvSpPr>
          <p:nvPr>
            <p:ph type="ftr" sz="quarter" idx="11"/>
          </p:nvPr>
        </p:nvSpPr>
        <p:spPr/>
        <p:txBody>
          <a:bodyPr/>
          <a:lstStyle/>
          <a:p>
            <a:pPr>
              <a:defRPr/>
            </a:pPr>
            <a:r>
              <a:rPr lang="en-US"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DBMS Components (2 of 2)</a:t>
            </a:r>
          </a:p>
        </p:txBody>
      </p:sp>
      <p:sp>
        <p:nvSpPr>
          <p:cNvPr id="5" name="Content Placeholder 4"/>
          <p:cNvSpPr>
            <a:spLocks noGrp="1"/>
          </p:cNvSpPr>
          <p:nvPr>
            <p:ph idx="1"/>
          </p:nvPr>
        </p:nvSpPr>
        <p:spPr/>
        <p:txBody>
          <a:bodyPr/>
          <a:lstStyle/>
          <a:p>
            <a:r>
              <a:rPr lang="en-US" dirty="0"/>
              <a:t>Schema</a:t>
            </a:r>
          </a:p>
          <a:p>
            <a:pPr lvl="1"/>
            <a:r>
              <a:rPr lang="en-US" dirty="0"/>
              <a:t>Descriptions of all fields, tables, and relationships</a:t>
            </a:r>
          </a:p>
          <a:p>
            <a:pPr lvl="2"/>
            <a:r>
              <a:rPr lang="en-US" dirty="0"/>
              <a:t>Subschema: database portions that a particular system or user needs or is allowed to access</a:t>
            </a:r>
          </a:p>
          <a:p>
            <a:r>
              <a:rPr lang="en-US" dirty="0"/>
              <a:t>Physical data repository</a:t>
            </a:r>
          </a:p>
          <a:p>
            <a:pPr lvl="1"/>
            <a:r>
              <a:rPr lang="en-US" dirty="0"/>
              <a:t>Contains the schema and subschemas</a:t>
            </a:r>
          </a:p>
          <a:p>
            <a:pPr lvl="1"/>
            <a:r>
              <a:rPr lang="en-US" dirty="0"/>
              <a:t>Can be centralized or distributed</a:t>
            </a:r>
          </a:p>
          <a:p>
            <a:pPr lvl="1"/>
            <a:r>
              <a:rPr lang="en-US" dirty="0"/>
              <a:t>Uses open database connectivity (ODBC) compliant software</a:t>
            </a:r>
            <a:endParaRPr lang="en-IN" dirty="0"/>
          </a:p>
        </p:txBody>
      </p:sp>
      <p:sp>
        <p:nvSpPr>
          <p:cNvPr id="8" name="Footer Placeholder 7">
            <a:extLst>
              <a:ext uri="{FF2B5EF4-FFF2-40B4-BE49-F238E27FC236}">
                <a16:creationId xmlns:a16="http://schemas.microsoft.com/office/drawing/2014/main" id="{6A8B7ED3-DF08-4F9F-8024-43878AACD5B5}"/>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820951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Web-Based Design (1 of 2)</a:t>
            </a:r>
          </a:p>
        </p:txBody>
      </p:sp>
      <p:sp>
        <p:nvSpPr>
          <p:cNvPr id="13" name="Content Placeholder 12">
            <a:extLst>
              <a:ext uri="{FF2B5EF4-FFF2-40B4-BE49-F238E27FC236}">
                <a16:creationId xmlns:a16="http://schemas.microsoft.com/office/drawing/2014/main" id="{EB4BDF1B-6D04-4A58-8060-2BA80F1F48FF}"/>
              </a:ext>
            </a:extLst>
          </p:cNvPr>
          <p:cNvSpPr>
            <a:spLocks noGrp="1"/>
          </p:cNvSpPr>
          <p:nvPr>
            <p:ph idx="1"/>
          </p:nvPr>
        </p:nvSpPr>
        <p:spPr/>
        <p:txBody>
          <a:bodyPr/>
          <a:lstStyle/>
          <a:p>
            <a:r>
              <a:rPr lang="en-US" dirty="0"/>
              <a:t>Databases are created and managed by using languages and commands that have nothing to do with HTML</a:t>
            </a:r>
          </a:p>
          <a:p>
            <a:pPr lvl="1"/>
            <a:r>
              <a:rPr lang="en-US" dirty="0"/>
              <a:t>Objective: connect the database to the Web and enable data to be viewed and updated</a:t>
            </a:r>
          </a:p>
          <a:p>
            <a:pPr lvl="1"/>
            <a:r>
              <a:rPr lang="en-US" dirty="0"/>
              <a:t>Middleware is used integrate different applications and allow them to exchange data</a:t>
            </a:r>
          </a:p>
          <a:p>
            <a:r>
              <a:rPr lang="en-US" dirty="0"/>
              <a:t>Web-based data must be secure, yet easily accessible to authorized users</a:t>
            </a:r>
          </a:p>
          <a:p>
            <a:pPr lvl="1"/>
            <a:endParaRPr lang="en-US" dirty="0"/>
          </a:p>
          <a:p>
            <a:pPr lvl="1"/>
            <a:endParaRPr lang="en-US" dirty="0"/>
          </a:p>
          <a:p>
            <a:endParaRPr lang="en-US" dirty="0"/>
          </a:p>
        </p:txBody>
      </p:sp>
      <p:sp>
        <p:nvSpPr>
          <p:cNvPr id="9" name="Footer Placeholder 8">
            <a:extLst>
              <a:ext uri="{FF2B5EF4-FFF2-40B4-BE49-F238E27FC236}">
                <a16:creationId xmlns:a16="http://schemas.microsoft.com/office/drawing/2014/main" id="{E6A53059-67FE-40EC-B8B4-4C9D38041AD1}"/>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0492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Web-Based Design (2 of 2)</a:t>
            </a:r>
          </a:p>
        </p:txBody>
      </p:sp>
      <p:sp>
        <p:nvSpPr>
          <p:cNvPr id="7" name="Rectangle 6"/>
          <p:cNvSpPr/>
          <p:nvPr/>
        </p:nvSpPr>
        <p:spPr>
          <a:xfrm>
            <a:off x="114299" y="5033355"/>
            <a:ext cx="8915401" cy="738664"/>
          </a:xfrm>
          <a:prstGeom prst="rect">
            <a:avLst/>
          </a:prstGeom>
        </p:spPr>
        <p:txBody>
          <a:bodyPr wrap="square">
            <a:spAutoFit/>
          </a:bodyPr>
          <a:lstStyle/>
          <a:p>
            <a:r>
              <a:rPr lang="en-US" sz="1400" b="1" dirty="0"/>
              <a:t>FIGURE 9-9 </a:t>
            </a:r>
            <a:r>
              <a:rPr lang="en-US" sz="1400" dirty="0"/>
              <a:t>When a client workstation requests a Web page (1), the Web server uses middleware to generate a data query to the database server (2). The database server responds (3), and middleware translates the retrieved data into an HTML page that can be sent by the Web server and displayed by the user’s browser (4). </a:t>
            </a:r>
          </a:p>
        </p:txBody>
      </p:sp>
      <p:sp>
        <p:nvSpPr>
          <p:cNvPr id="10" name="Footer Placeholder 9">
            <a:extLst>
              <a:ext uri="{FF2B5EF4-FFF2-40B4-BE49-F238E27FC236}">
                <a16:creationId xmlns:a16="http://schemas.microsoft.com/office/drawing/2014/main" id="{5EF109DC-AF57-4214-B0DA-75481FBADEB4}"/>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pic>
        <p:nvPicPr>
          <p:cNvPr id="4" name="Picture 3">
            <a:extLst>
              <a:ext uri="{FF2B5EF4-FFF2-40B4-BE49-F238E27FC236}">
                <a16:creationId xmlns:a16="http://schemas.microsoft.com/office/drawing/2014/main" id="{663F5764-C76E-42B0-BC78-6549B539BC50}"/>
              </a:ext>
            </a:extLst>
          </p:cNvPr>
          <p:cNvPicPr>
            <a:picLocks noChangeAspect="1"/>
          </p:cNvPicPr>
          <p:nvPr/>
        </p:nvPicPr>
        <p:blipFill>
          <a:blip r:embed="rId3"/>
          <a:stretch>
            <a:fillRect/>
          </a:stretch>
        </p:blipFill>
        <p:spPr>
          <a:xfrm>
            <a:off x="1676400" y="1752600"/>
            <a:ext cx="5288692" cy="2743200"/>
          </a:xfrm>
          <a:prstGeom prst="rect">
            <a:avLst/>
          </a:prstGeom>
        </p:spPr>
      </p:pic>
    </p:spTree>
    <p:extLst>
      <p:ext uri="{BB962C8B-B14F-4D97-AF65-F5344CB8AC3E}">
        <p14:creationId xmlns:p14="http://schemas.microsoft.com/office/powerpoint/2010/main" val="388502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Design Terms (1 of 3)</a:t>
            </a:r>
          </a:p>
        </p:txBody>
      </p:sp>
      <p:sp>
        <p:nvSpPr>
          <p:cNvPr id="13" name="Content Placeholder 12">
            <a:extLst>
              <a:ext uri="{FF2B5EF4-FFF2-40B4-BE49-F238E27FC236}">
                <a16:creationId xmlns:a16="http://schemas.microsoft.com/office/drawing/2014/main" id="{579D1276-195A-4754-8875-7AA5C8A43F89}"/>
              </a:ext>
            </a:extLst>
          </p:cNvPr>
          <p:cNvSpPr>
            <a:spLocks noGrp="1"/>
          </p:cNvSpPr>
          <p:nvPr>
            <p:ph idx="1"/>
          </p:nvPr>
        </p:nvSpPr>
        <p:spPr/>
        <p:txBody>
          <a:bodyPr/>
          <a:lstStyle/>
          <a:p>
            <a:r>
              <a:rPr lang="en-US" dirty="0"/>
              <a:t>Definitions</a:t>
            </a:r>
          </a:p>
          <a:p>
            <a:pPr lvl="1"/>
            <a:r>
              <a:rPr lang="en-US" dirty="0"/>
              <a:t>Entity: person, place, thing, or event for which data is collected and maintained</a:t>
            </a:r>
          </a:p>
          <a:p>
            <a:pPr lvl="1"/>
            <a:r>
              <a:rPr lang="en-US" dirty="0"/>
              <a:t>Table or file: contains a set of related records that store data about a specific entity</a:t>
            </a:r>
          </a:p>
          <a:p>
            <a:pPr lvl="1"/>
            <a:r>
              <a:rPr lang="en-US" dirty="0"/>
              <a:t>Field (i.e., attribute): single characteristic or fact about an entity</a:t>
            </a:r>
          </a:p>
          <a:p>
            <a:pPr lvl="2"/>
            <a:r>
              <a:rPr lang="en-US" dirty="0"/>
              <a:t>Common field: attribute in more than one entity</a:t>
            </a:r>
          </a:p>
          <a:p>
            <a:pPr lvl="1"/>
            <a:r>
              <a:rPr lang="en-US" dirty="0"/>
              <a:t>Record (i.e., tuple): set of related fields that describes one instance of an entity</a:t>
            </a:r>
          </a:p>
          <a:p>
            <a:endParaRPr lang="en-US" dirty="0"/>
          </a:p>
        </p:txBody>
      </p:sp>
      <p:sp>
        <p:nvSpPr>
          <p:cNvPr id="9" name="Footer Placeholder 8">
            <a:extLst>
              <a:ext uri="{FF2B5EF4-FFF2-40B4-BE49-F238E27FC236}">
                <a16:creationId xmlns:a16="http://schemas.microsoft.com/office/drawing/2014/main" id="{AF96DC1E-093D-439C-AFB7-8DCB093861A9}"/>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69639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Design Terms (2 of 3)</a:t>
            </a:r>
          </a:p>
        </p:txBody>
      </p:sp>
      <p:sp>
        <p:nvSpPr>
          <p:cNvPr id="7" name="Content Placeholder 6"/>
          <p:cNvSpPr>
            <a:spLocks noGrp="1"/>
          </p:cNvSpPr>
          <p:nvPr>
            <p:ph idx="1"/>
          </p:nvPr>
        </p:nvSpPr>
        <p:spPr/>
        <p:txBody>
          <a:bodyPr/>
          <a:lstStyle/>
          <a:p>
            <a:r>
              <a:rPr lang="en-US" dirty="0"/>
              <a:t>Key fields</a:t>
            </a:r>
          </a:p>
          <a:p>
            <a:pPr lvl="1"/>
            <a:r>
              <a:rPr lang="en-US" dirty="0"/>
              <a:t>Primary key: field or fields that uniquely and minimally identifies a member of an entity</a:t>
            </a:r>
          </a:p>
          <a:p>
            <a:pPr lvl="1"/>
            <a:r>
              <a:rPr lang="en-US" dirty="0"/>
              <a:t>Candidate key: field that could serve as a primary key</a:t>
            </a:r>
          </a:p>
          <a:p>
            <a:pPr lvl="1"/>
            <a:r>
              <a:rPr lang="en-US" dirty="0"/>
              <a:t>Foreign key: field in one table that must match a primary key value in another table for a relationship between the two tables to exist</a:t>
            </a:r>
          </a:p>
          <a:p>
            <a:pPr lvl="1"/>
            <a:r>
              <a:rPr lang="en-US" dirty="0"/>
              <a:t>Secondary key: field or combination of fields that can be used to access or retrieve records</a:t>
            </a:r>
          </a:p>
          <a:p>
            <a:pPr lvl="2"/>
            <a:endParaRPr lang="en-US" dirty="0"/>
          </a:p>
          <a:p>
            <a:endParaRPr lang="en-IN" dirty="0"/>
          </a:p>
        </p:txBody>
      </p:sp>
      <p:sp>
        <p:nvSpPr>
          <p:cNvPr id="8" name="Footer Placeholder 7">
            <a:extLst>
              <a:ext uri="{FF2B5EF4-FFF2-40B4-BE49-F238E27FC236}">
                <a16:creationId xmlns:a16="http://schemas.microsoft.com/office/drawing/2014/main" id="{D5BBB86E-F779-458D-B819-14FC3750E8D0}"/>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05819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Design Terms (3 of 3)</a:t>
            </a:r>
          </a:p>
        </p:txBody>
      </p:sp>
      <p:sp>
        <p:nvSpPr>
          <p:cNvPr id="3" name="Content Placeholder 2"/>
          <p:cNvSpPr>
            <a:spLocks noGrp="1"/>
          </p:cNvSpPr>
          <p:nvPr>
            <p:ph idx="1"/>
          </p:nvPr>
        </p:nvSpPr>
        <p:spPr>
          <a:xfrm>
            <a:off x="628649" y="1825625"/>
            <a:ext cx="3126031" cy="4351338"/>
          </a:xfrm>
        </p:spPr>
        <p:txBody>
          <a:bodyPr/>
          <a:lstStyle/>
          <a:p>
            <a:r>
              <a:rPr lang="en-US" dirty="0"/>
              <a:t>Referential integrity</a:t>
            </a:r>
          </a:p>
          <a:p>
            <a:pPr lvl="1"/>
            <a:r>
              <a:rPr lang="en-US" dirty="0"/>
              <a:t>Set of rules that avoids data inconsistency and quality problems</a:t>
            </a:r>
          </a:p>
          <a:p>
            <a:endParaRPr lang="en-IN" dirty="0"/>
          </a:p>
        </p:txBody>
      </p:sp>
      <p:sp>
        <p:nvSpPr>
          <p:cNvPr id="7" name="Rectangle 6"/>
          <p:cNvSpPr/>
          <p:nvPr/>
        </p:nvSpPr>
        <p:spPr>
          <a:xfrm>
            <a:off x="3931043" y="4822314"/>
            <a:ext cx="4937006" cy="738664"/>
          </a:xfrm>
          <a:prstGeom prst="rect">
            <a:avLst/>
          </a:prstGeom>
        </p:spPr>
        <p:txBody>
          <a:bodyPr wrap="square">
            <a:spAutoFit/>
          </a:bodyPr>
          <a:lstStyle/>
          <a:p>
            <a:r>
              <a:rPr lang="en-US" sz="1400" b="1" dirty="0"/>
              <a:t>FIGURE 9-11 </a:t>
            </a:r>
            <a:r>
              <a:rPr lang="en-US" sz="1400" dirty="0"/>
              <a:t>Microsoft Access allows a user to specify that referential integrity rules will be enforced in a relational database design. </a:t>
            </a:r>
          </a:p>
        </p:txBody>
      </p:sp>
      <p:sp>
        <p:nvSpPr>
          <p:cNvPr id="9" name="Footer Placeholder 8">
            <a:extLst>
              <a:ext uri="{FF2B5EF4-FFF2-40B4-BE49-F238E27FC236}">
                <a16:creationId xmlns:a16="http://schemas.microsoft.com/office/drawing/2014/main" id="{77C89E8B-7152-424D-8D7F-11BB73ED48A7}"/>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pic>
        <p:nvPicPr>
          <p:cNvPr id="4" name="Picture 3">
            <a:extLst>
              <a:ext uri="{FF2B5EF4-FFF2-40B4-BE49-F238E27FC236}">
                <a16:creationId xmlns:a16="http://schemas.microsoft.com/office/drawing/2014/main" id="{9868C513-6EEA-466A-9B50-5EF049221C88}"/>
              </a:ext>
            </a:extLst>
          </p:cNvPr>
          <p:cNvPicPr>
            <a:picLocks noChangeAspect="1"/>
          </p:cNvPicPr>
          <p:nvPr/>
        </p:nvPicPr>
        <p:blipFill>
          <a:blip r:embed="rId3"/>
          <a:stretch>
            <a:fillRect/>
          </a:stretch>
        </p:blipFill>
        <p:spPr>
          <a:xfrm>
            <a:off x="4198663" y="1378361"/>
            <a:ext cx="3872703" cy="2986925"/>
          </a:xfrm>
          <a:prstGeom prst="rect">
            <a:avLst/>
          </a:prstGeom>
        </p:spPr>
      </p:pic>
    </p:spTree>
    <p:extLst>
      <p:ext uri="{BB962C8B-B14F-4D97-AF65-F5344CB8AC3E}">
        <p14:creationId xmlns:p14="http://schemas.microsoft.com/office/powerpoint/2010/main" val="2387482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Entity-Relationship Diagrams (1 of 8)</a:t>
            </a:r>
          </a:p>
        </p:txBody>
      </p:sp>
      <p:sp>
        <p:nvSpPr>
          <p:cNvPr id="15" name="Content Placeholder 14">
            <a:extLst>
              <a:ext uri="{FF2B5EF4-FFF2-40B4-BE49-F238E27FC236}">
                <a16:creationId xmlns:a16="http://schemas.microsoft.com/office/drawing/2014/main" id="{504F58F7-EF1A-497B-AAFF-22FC4ACE5463}"/>
              </a:ext>
            </a:extLst>
          </p:cNvPr>
          <p:cNvSpPr>
            <a:spLocks noGrp="1"/>
          </p:cNvSpPr>
          <p:nvPr>
            <p:ph idx="1"/>
          </p:nvPr>
        </p:nvSpPr>
        <p:spPr>
          <a:xfrm>
            <a:off x="628650" y="1825625"/>
            <a:ext cx="3562350" cy="4351338"/>
          </a:xfrm>
        </p:spPr>
        <p:txBody>
          <a:bodyPr/>
          <a:lstStyle/>
          <a:p>
            <a:r>
              <a:rPr lang="en-US" dirty="0"/>
              <a:t>Drawing an ERD</a:t>
            </a:r>
          </a:p>
          <a:p>
            <a:pPr lvl="1"/>
            <a:r>
              <a:rPr lang="en-US" dirty="0"/>
              <a:t>List the entities that were identified during the systems analysis phase </a:t>
            </a:r>
          </a:p>
          <a:p>
            <a:pPr lvl="2"/>
            <a:r>
              <a:rPr lang="en-US" dirty="0"/>
              <a:t>Consider the nature of the relationships that link them</a:t>
            </a:r>
          </a:p>
          <a:p>
            <a:endParaRPr lang="en-US" dirty="0"/>
          </a:p>
        </p:txBody>
      </p:sp>
      <p:pic>
        <p:nvPicPr>
          <p:cNvPr id="7" name="Picture 2" descr="The flow chart consists of two rectangles and are diamond shaped box connected by lines. Starting from the top, the rectangle labeled doctor is connected to the diamond shaped box below it labeled treats, which in turn is connected to another rectangle below it labeled patient. An arrow originating from the left side points to the diamond shaped box. This arrow is labeled a doctor treats a patient." title="FIGURE 9-12 In an entity-relationship diagram, entities are labeled with singular nouns and relationships are labeled with verbs. The relationship is interpreted as a simple English sent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0118" y="1584212"/>
            <a:ext cx="2558169" cy="333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4536831" y="5050395"/>
            <a:ext cx="4313619" cy="954107"/>
          </a:xfrm>
          <a:prstGeom prst="rect">
            <a:avLst/>
          </a:prstGeom>
        </p:spPr>
        <p:txBody>
          <a:bodyPr wrap="square">
            <a:spAutoFit/>
          </a:bodyPr>
          <a:lstStyle/>
          <a:p>
            <a:r>
              <a:rPr lang="en-US" sz="1400" b="1" dirty="0"/>
              <a:t>FIGURE 9-12 </a:t>
            </a:r>
            <a:r>
              <a:rPr lang="en-US" sz="1400" dirty="0"/>
              <a:t>In an entity-relationship diagram, entities are labeled with singular nouns and relationships are labeled with verbs. The relationship is interpreted as a simple English sentence.</a:t>
            </a:r>
          </a:p>
        </p:txBody>
      </p:sp>
      <p:sp>
        <p:nvSpPr>
          <p:cNvPr id="8" name="Footer Placeholder 7">
            <a:extLst>
              <a:ext uri="{FF2B5EF4-FFF2-40B4-BE49-F238E27FC236}">
                <a16:creationId xmlns:a16="http://schemas.microsoft.com/office/drawing/2014/main" id="{46872BB3-8B57-4CD0-B3FD-1BB3292AE34E}"/>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764228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Entity-Relationship Diagrams (2 of 8)</a:t>
            </a:r>
          </a:p>
        </p:txBody>
      </p:sp>
      <p:sp>
        <p:nvSpPr>
          <p:cNvPr id="8" name="Content Placeholder 7"/>
          <p:cNvSpPr>
            <a:spLocks noGrp="1"/>
          </p:cNvSpPr>
          <p:nvPr>
            <p:ph idx="1"/>
          </p:nvPr>
        </p:nvSpPr>
        <p:spPr>
          <a:xfrm>
            <a:off x="640373" y="1825625"/>
            <a:ext cx="4095750" cy="4351338"/>
          </a:xfrm>
        </p:spPr>
        <p:txBody>
          <a:bodyPr/>
          <a:lstStyle/>
          <a:p>
            <a:r>
              <a:rPr lang="en-US" dirty="0"/>
              <a:t>Types of relationships</a:t>
            </a:r>
          </a:p>
          <a:p>
            <a:pPr lvl="1"/>
            <a:r>
              <a:rPr lang="en-US" dirty="0"/>
              <a:t>One-to-one (1:1) relationship: exactly one of the second entity occurs for each instance of the first entity</a:t>
            </a:r>
          </a:p>
        </p:txBody>
      </p:sp>
      <p:sp>
        <p:nvSpPr>
          <p:cNvPr id="7" name="Rectangle 6"/>
          <p:cNvSpPr/>
          <p:nvPr/>
        </p:nvSpPr>
        <p:spPr>
          <a:xfrm>
            <a:off x="5281626" y="5245977"/>
            <a:ext cx="3244019" cy="523220"/>
          </a:xfrm>
          <a:prstGeom prst="rect">
            <a:avLst/>
          </a:prstGeom>
        </p:spPr>
        <p:txBody>
          <a:bodyPr wrap="square">
            <a:spAutoFit/>
          </a:bodyPr>
          <a:lstStyle/>
          <a:p>
            <a:r>
              <a:rPr lang="en-US" sz="1400" b="1" dirty="0"/>
              <a:t>FIGURE 9-13 </a:t>
            </a:r>
            <a:r>
              <a:rPr lang="en-US" sz="1400" dirty="0"/>
              <a:t>Examples of one-to-one (1:1) relationships. </a:t>
            </a:r>
          </a:p>
        </p:txBody>
      </p:sp>
      <p:pic>
        <p:nvPicPr>
          <p:cNvPr id="9" name="Picture 3" descr="This figure consists of four horizontal flow charts placed one below the other. Each flow chart contains two rectangles and one diamond connected to each other by lines.&#10;Starting from the top, the first rectangle of the first flow chart is labeled office manager. A line connects the rectangle to a diamond, which is labeled heads. A line connects the diamond to the next rectangle, which is labeled office. Both the lines which connect the diamond to the rectangles are labeled 1.&#10;The first rectangle of the second flow chart is labeled vehicle ID number. A line connects the rectangle to a diamond, which is labeled assigned to. A line connects the diamond to the next rectangle, which is labeled vehicle. Both the lines that connect the diamond to the rectangles are labeled 1.&#10;The first rectangle of the third flow chart is labeled social security. A line connects the rectangle to a diamond that is labeled assigned to. A line connects the diamond to the next rectangle, which is labeled person. Both the lines which connect the diamond to the rectangles are labeled 1.&#10;The first rectangle of the third flow chart is labeled department head. A line connects the rectangle to a diamond, which is labeled chairs. A line connects the diamond to the next rectangle, which is labeled department. Both the lines which connect the diamond to the rectangles are labeled 1.&#10;" title="FIGURE 9-13 Examples of one-to-one (1:1) relationship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7846" y="2299247"/>
            <a:ext cx="4079208" cy="283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id="{7D2924E5-9CCB-4863-9E71-2E093462F52B}"/>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410801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Entity-Relationship Diagrams (3 of 8)</a:t>
            </a:r>
          </a:p>
        </p:txBody>
      </p:sp>
      <p:sp>
        <p:nvSpPr>
          <p:cNvPr id="8" name="Content Placeholder 7"/>
          <p:cNvSpPr>
            <a:spLocks noGrp="1"/>
          </p:cNvSpPr>
          <p:nvPr>
            <p:ph idx="1"/>
          </p:nvPr>
        </p:nvSpPr>
        <p:spPr>
          <a:xfrm>
            <a:off x="628650" y="1825625"/>
            <a:ext cx="4249022" cy="4351338"/>
          </a:xfrm>
        </p:spPr>
        <p:txBody>
          <a:bodyPr>
            <a:normAutofit/>
          </a:bodyPr>
          <a:lstStyle/>
          <a:p>
            <a:pPr lvl="1"/>
            <a:r>
              <a:rPr lang="en-US" dirty="0"/>
              <a:t>One-to-many relationship (1:M): one occurrence of the first entity can relate to many instances of the second entity</a:t>
            </a:r>
          </a:p>
          <a:p>
            <a:pPr lvl="2"/>
            <a:r>
              <a:rPr lang="en-US" dirty="0"/>
              <a:t>Each instance of the second entity can associate with only one instance of the first entity</a:t>
            </a:r>
          </a:p>
          <a:p>
            <a:pPr marL="0" indent="0">
              <a:buNone/>
            </a:pPr>
            <a:endParaRPr lang="en-IN" dirty="0"/>
          </a:p>
        </p:txBody>
      </p:sp>
      <p:pic>
        <p:nvPicPr>
          <p:cNvPr id="9" name="Picture 2" descr="This figure consists of four horizontal flow charts placed one below the other. Each flow chart contains two rectangles and one diamond connected to each other by lines.&#10;Starting from the top, the first rectangle of the first flow chart is labeled department. A line, labeled 1, connects the rectangle to a diamond labeled employs. A line, labeled M, connects the diamond to the next rectangle which is labeled employee. &#10;The first rectangle of the second flow chart is labeled individual. A line, labeled 1, connects the rectangle to a diamond, which is labeled owns. A line, labeled M, connects the diamond to the next rectangle, which is labeled automobile.&#10;The first rectangle of the third flow chart is labeled customer. A line, labeled 1, connects the rectangle to a diamond, which is labeled places. A line, labeled M, connects the diamond to the next rectangle, which is labeled order.&#10;The first rectangle of the fourth flow chart is labeled faculty advisor. A line, labeled 1, connects the rectangle to a diamond, which is labeled advises. A line, labeled M, connects the diamond to the next rectangle, which is labeled student.&#10;" title="FIGURE 9-14 Examples of one-to-many (1:M) relationshi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4371" y="2306404"/>
            <a:ext cx="3644280" cy="254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247496" y="5007749"/>
            <a:ext cx="2898029" cy="531405"/>
          </a:xfrm>
          <a:prstGeom prst="rect">
            <a:avLst/>
          </a:prstGeom>
        </p:spPr>
        <p:txBody>
          <a:bodyPr wrap="square">
            <a:spAutoFit/>
          </a:bodyPr>
          <a:lstStyle/>
          <a:p>
            <a:r>
              <a:rPr lang="en-US" sz="1400" b="1" dirty="0"/>
              <a:t>FIGURE 9-14 </a:t>
            </a:r>
            <a:r>
              <a:rPr lang="en-US" sz="1400" dirty="0"/>
              <a:t>Examples of one-to-many (1:M) relationships.</a:t>
            </a:r>
          </a:p>
        </p:txBody>
      </p:sp>
      <p:sp>
        <p:nvSpPr>
          <p:cNvPr id="5" name="Footer Placeholder 4">
            <a:extLst>
              <a:ext uri="{FF2B5EF4-FFF2-40B4-BE49-F238E27FC236}">
                <a16:creationId xmlns:a16="http://schemas.microsoft.com/office/drawing/2014/main" id="{D3043720-4E59-4231-9C12-01DF18DCDA70}"/>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657098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Entity-Relationship Diagrams (4 of 8)</a:t>
            </a:r>
          </a:p>
        </p:txBody>
      </p:sp>
      <p:sp>
        <p:nvSpPr>
          <p:cNvPr id="8" name="Content Placeholder 7"/>
          <p:cNvSpPr>
            <a:spLocks noGrp="1"/>
          </p:cNvSpPr>
          <p:nvPr>
            <p:ph idx="1"/>
          </p:nvPr>
        </p:nvSpPr>
        <p:spPr>
          <a:xfrm>
            <a:off x="628650" y="1825625"/>
            <a:ext cx="3867150" cy="4351338"/>
          </a:xfrm>
        </p:spPr>
        <p:txBody>
          <a:bodyPr/>
          <a:lstStyle/>
          <a:p>
            <a:pPr lvl="1"/>
            <a:r>
              <a:rPr lang="en-US" dirty="0"/>
              <a:t>Many-to-many relationship (M:N): one instance of the first entity can relate to many instances of the second entity, and vice versa</a:t>
            </a:r>
          </a:p>
        </p:txBody>
      </p:sp>
      <p:pic>
        <p:nvPicPr>
          <p:cNvPr id="9" name="Picture 2" descr="This figure consists of four horizontal flow charts placed one below the other. Each flow chart contains three rectangles and one diamond connected to each other by lines.&#10;Starting from the top, the first rectangle of the first flow chart is labeled student. A line, labeled M, connects the rectangle to a diamond, which is labeled enrolls in. A line, labeled N, connects the diamond to the next rectangle, which is labeled class. A flower bracket and another rectangle have been placed below the diamond. The rectangle is labeled registration.&#10;The first rectangle of the second flow chart is labeled passenger. A line, labeled M, connects the rectangle to a diamond, which is labeled reserves seat on. A line, labeled N, connects the diamond to the next rectangle, which is labeled flight. A flower bracket and another rectangle have been placed below the diamond. The rectangle is labeled reservation.&#10;The first rectangle of the third flow chart is labeled order. A line, labeled M, connects the rectangle to a diamond, which is labeled lists. A line, labeled N, connects the diamond to the next rectangle, which is labeled product. A flower bracket and another rectangle have been placed below the diamond. The rectangle is labeled order line.&#10;There is a rectangle on the right side of the figure labeled associative entity. Three arrows originate from the rectangle and point to three other rectangles labeled registration, reservation, and order line.&#10;" title="FIGURE 9-15 Examples of many-to-many (M:N) relationships. Notice that the event or transaction that links the two entities is an associative entity with its own set of attributes and characteris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712" y="1892255"/>
            <a:ext cx="3910063" cy="301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64819" y="5030071"/>
            <a:ext cx="4481513" cy="954107"/>
          </a:xfrm>
          <a:prstGeom prst="rect">
            <a:avLst/>
          </a:prstGeom>
        </p:spPr>
        <p:txBody>
          <a:bodyPr wrap="square">
            <a:spAutoFit/>
          </a:bodyPr>
          <a:lstStyle/>
          <a:p>
            <a:r>
              <a:rPr lang="en-US" sz="1400" b="1" dirty="0"/>
              <a:t>FIGURE 9-15 </a:t>
            </a:r>
            <a:r>
              <a:rPr lang="en-US" sz="1400" dirty="0"/>
              <a:t>Examples of many-to-many (M:N) relationships. Notice that the event or transaction that links the two entities is an associative entity with its own set of attributes and characteristics.</a:t>
            </a:r>
          </a:p>
        </p:txBody>
      </p:sp>
      <p:sp>
        <p:nvSpPr>
          <p:cNvPr id="5" name="Footer Placeholder 4">
            <a:extLst>
              <a:ext uri="{FF2B5EF4-FFF2-40B4-BE49-F238E27FC236}">
                <a16:creationId xmlns:a16="http://schemas.microsoft.com/office/drawing/2014/main" id="{9E09087E-2CE3-469D-A78E-186050505072}"/>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565423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dirty="0"/>
              <a:t>Learning Objectives (1 of 2)</a:t>
            </a:r>
          </a:p>
        </p:txBody>
      </p:sp>
      <p:sp>
        <p:nvSpPr>
          <p:cNvPr id="16386" name="Text Placeholder 2"/>
          <p:cNvSpPr>
            <a:spLocks noGrp="1"/>
          </p:cNvSpPr>
          <p:nvPr>
            <p:ph idx="1"/>
          </p:nvPr>
        </p:nvSpPr>
        <p:spPr/>
        <p:txBody>
          <a:bodyPr>
            <a:noAutofit/>
          </a:bodyPr>
          <a:lstStyle/>
          <a:p>
            <a:r>
              <a:rPr lang="en-US" dirty="0"/>
              <a:t>After this chapter, you will be able to:</a:t>
            </a:r>
          </a:p>
          <a:p>
            <a:pPr lvl="1"/>
            <a:r>
              <a:rPr lang="en-US" dirty="0"/>
              <a:t>Explain basic data design concepts, including data structures, DBMSs, and the evolution of the relational database model </a:t>
            </a:r>
          </a:p>
          <a:p>
            <a:pPr lvl="1"/>
            <a:r>
              <a:rPr lang="en-US" dirty="0"/>
              <a:t>Explain the main components of a DBMS </a:t>
            </a:r>
          </a:p>
          <a:p>
            <a:pPr lvl="1"/>
            <a:r>
              <a:rPr lang="en-US" dirty="0"/>
              <a:t>Define the major characteristics of web-based design </a:t>
            </a:r>
          </a:p>
          <a:p>
            <a:pPr lvl="1"/>
            <a:r>
              <a:rPr lang="en-US" dirty="0"/>
              <a:t>Define data design terminology </a:t>
            </a:r>
          </a:p>
          <a:p>
            <a:pPr lvl="1"/>
            <a:r>
              <a:rPr lang="en-US" dirty="0"/>
              <a:t>Draw entity-relationship diagrams </a:t>
            </a:r>
          </a:p>
          <a:p>
            <a:pPr lvl="1"/>
            <a:r>
              <a:rPr lang="en-US" dirty="0"/>
              <a:t>Apply data normalization</a:t>
            </a:r>
          </a:p>
        </p:txBody>
      </p:sp>
      <p:sp>
        <p:nvSpPr>
          <p:cNvPr id="2" name="Footer Placeholder 1">
            <a:extLst>
              <a:ext uri="{FF2B5EF4-FFF2-40B4-BE49-F238E27FC236}">
                <a16:creationId xmlns:a16="http://schemas.microsoft.com/office/drawing/2014/main" id="{024DB5D3-74D7-4D83-A265-416D28AF2C99}"/>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Entity-Relationship Diagrams (5 of 8)</a:t>
            </a:r>
          </a:p>
        </p:txBody>
      </p:sp>
      <p:pic>
        <p:nvPicPr>
          <p:cNvPr id="8" name="Picture 2" descr="The flow chart consists of seven rectangles and four diamonds connected by lines. Starting from the top, the first rectangle is labeled sales rep. This rectangle is connected to a diamond below it, which is labeled serves. The line that connects the first rectangle to the diamond is labeled 1. The diamond connects another box below it labeled customer. The line that connects the diamond to the second box is labeled M. This box connects another diamond on its right side, which is labeled places. The line that connects the box and the diamond is labeled 1. The diamond connects to another box labeled order on its right side. The line that connects the diamond and the box is labeled M. The box connects another diamond below it labeled lists. The line that connects the box to the diamond is labeled M. There is a flower bracket and a box on the left side of the diamond. The box is labeled order line. A box labeled associative entity is seen on the left side of the flow chart. An arrow originates from this box and points to the box labeled order line. A line, labeled N, extends from the diamond labeled lists and connects a box below it labeled product. A line, labeled M, extends upwards from the box labeled product and connects another diamond labeled stores. The diamond is connected by a line, labeled 1, to another box, which is labeled warehouse." title="FIGURE 9-16 An entity-relationship diagram for SALES REP, CUSTOMER, ORDER, PRODUCT, and WAREHOUSE. Notice that the ORDER and PRODUCT entities are joined by an associative entity named ORDER LIN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6950" y="2088955"/>
            <a:ext cx="3814936" cy="3048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43639" y="5292143"/>
            <a:ext cx="8056722" cy="738664"/>
          </a:xfrm>
          <a:prstGeom prst="rect">
            <a:avLst/>
          </a:prstGeom>
        </p:spPr>
        <p:txBody>
          <a:bodyPr wrap="square">
            <a:spAutoFit/>
          </a:bodyPr>
          <a:lstStyle/>
          <a:p>
            <a:r>
              <a:rPr lang="en-US" sz="1400" b="1" dirty="0"/>
              <a:t>FIGURE 9-16 </a:t>
            </a:r>
            <a:r>
              <a:rPr lang="en-US" sz="1400" dirty="0"/>
              <a:t>An entity-relationship diagram for SALES REP, CUSTOMER, ORDER, PRODUCT, and WAREHOUSE. Notice that the ORDER and PRODUCT entities are joined by an associative entity named ORDER LINE. </a:t>
            </a:r>
          </a:p>
        </p:txBody>
      </p:sp>
      <p:sp>
        <p:nvSpPr>
          <p:cNvPr id="9" name="Footer Placeholder 8">
            <a:extLst>
              <a:ext uri="{FF2B5EF4-FFF2-40B4-BE49-F238E27FC236}">
                <a16:creationId xmlns:a16="http://schemas.microsoft.com/office/drawing/2014/main" id="{DA46B171-D0FA-4F09-BE43-0CCA9824CCED}"/>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63793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Entity-Relationship Diagrams (6 of 8)</a:t>
            </a:r>
          </a:p>
        </p:txBody>
      </p:sp>
      <p:sp>
        <p:nvSpPr>
          <p:cNvPr id="5" name="Content Placeholder 4"/>
          <p:cNvSpPr>
            <a:spLocks noGrp="1"/>
          </p:cNvSpPr>
          <p:nvPr>
            <p:ph idx="1"/>
          </p:nvPr>
        </p:nvSpPr>
        <p:spPr>
          <a:xfrm>
            <a:off x="628650" y="1825625"/>
            <a:ext cx="4759241" cy="4351338"/>
          </a:xfrm>
        </p:spPr>
        <p:txBody>
          <a:bodyPr>
            <a:noAutofit/>
          </a:bodyPr>
          <a:lstStyle/>
          <a:p>
            <a:r>
              <a:rPr lang="en-US" dirty="0"/>
              <a:t>Cardinality</a:t>
            </a:r>
          </a:p>
          <a:p>
            <a:pPr lvl="1"/>
            <a:r>
              <a:rPr lang="en-US" dirty="0"/>
              <a:t>Describes numeric </a:t>
            </a:r>
            <a:br>
              <a:rPr lang="en-US" dirty="0"/>
            </a:br>
            <a:r>
              <a:rPr lang="en-US" dirty="0"/>
              <a:t>relationship between </a:t>
            </a:r>
            <a:br>
              <a:rPr lang="en-US" dirty="0"/>
            </a:br>
            <a:r>
              <a:rPr lang="en-US" dirty="0"/>
              <a:t>two entities</a:t>
            </a:r>
          </a:p>
          <a:p>
            <a:pPr lvl="2"/>
            <a:r>
              <a:rPr lang="en-US" dirty="0"/>
              <a:t>Shows how instances of one entity relate to instances of another entity </a:t>
            </a:r>
          </a:p>
          <a:p>
            <a:pPr lvl="2"/>
            <a:r>
              <a:rPr lang="en-US" dirty="0"/>
              <a:t>Crow’s foot notation indicates various possibilities using circles, bars, and symbols</a:t>
            </a:r>
          </a:p>
          <a:p>
            <a:endParaRPr lang="en-IN" dirty="0"/>
          </a:p>
        </p:txBody>
      </p:sp>
      <p:pic>
        <p:nvPicPr>
          <p:cNvPr id="3" name="Picture 2" descr="This is a table, which consists of three columns and five rows. Column 1 is titled symbol, column 2 is titled meaning, and column 3 is titled UML representation. &#10;In row 2, column 1 consists of a symbol, which is a rectangular box connected to a horizontal line. Two vertical lines cross the horizontal line. Column 2 reads one and only one and column 3 reads 1.&#10;In row 3, column 1 consists of a symbol, which is a rectangular box connected to three lines that merge and extend into one horizontal line. A vertical line crosses the horizontal line. Column 2 reads one or many and column 3 reads 1..*.&#10;In row 4, column 1 consists of a symbol, which is a rectangular box connected to three lines that merge and extend into one horizontal line. A circle overlaps the line. Column 2 reads zero, or one, or many and column 3 reads 0..*.&#10;In row 5, column 1 consists of a symbol, which is a rectangular box connected to a horizontal line. A vertical line crosses the horizontal line and a circle overlaps the line as well. Column 2 reads zero, or one and column 3 reads 0..1.&#10;" title="FIGURE 9-17 Crow’s foot notation is a common method of indicating cardinality. The four examples show how you can use various symbols to describe the relationships between entities.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7775" y="1956994"/>
            <a:ext cx="3279911" cy="2878678"/>
          </a:xfrm>
          <a:prstGeom prst="rect">
            <a:avLst/>
          </a:prstGeom>
        </p:spPr>
      </p:pic>
      <p:sp>
        <p:nvSpPr>
          <p:cNvPr id="7" name="Rectangle 6"/>
          <p:cNvSpPr/>
          <p:nvPr/>
        </p:nvSpPr>
        <p:spPr>
          <a:xfrm>
            <a:off x="5417199" y="4861255"/>
            <a:ext cx="3524921" cy="1169551"/>
          </a:xfrm>
          <a:prstGeom prst="rect">
            <a:avLst/>
          </a:prstGeom>
        </p:spPr>
        <p:txBody>
          <a:bodyPr wrap="square">
            <a:spAutoFit/>
          </a:bodyPr>
          <a:lstStyle/>
          <a:p>
            <a:r>
              <a:rPr lang="en-US" sz="1400" b="1" dirty="0"/>
              <a:t>FIGURE 9-17 </a:t>
            </a:r>
            <a:r>
              <a:rPr lang="en-US" sz="1400" dirty="0"/>
              <a:t>Crow’s foot notation is a common method of indicating cardinality. The four examples show how you can use various symbols to describe the relationships between entities. </a:t>
            </a:r>
          </a:p>
        </p:txBody>
      </p:sp>
      <p:sp>
        <p:nvSpPr>
          <p:cNvPr id="9" name="Footer Placeholder 8">
            <a:extLst>
              <a:ext uri="{FF2B5EF4-FFF2-40B4-BE49-F238E27FC236}">
                <a16:creationId xmlns:a16="http://schemas.microsoft.com/office/drawing/2014/main" id="{A4259703-C86E-4920-B1D4-A188AA5A6D15}"/>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463492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Entity-Relationship Diagrams (7 of 8)</a:t>
            </a:r>
          </a:p>
        </p:txBody>
      </p:sp>
      <p:pic>
        <p:nvPicPr>
          <p:cNvPr id="8" name="Picture 2" descr="This figure consists of four flow charts placed horizontally, which are examples of cardinality notation. Each flow chart contains two rectangles and one diamond connected to each other by lines. The first flow chart, starting from the left, consists of a rectangle labeled customer. A line connects the rectangle to a diamond, which is labeled places. The line is crossed by two vertical lines. A line divides into three and connects the diamond to the next rectangle, which is labeled order. A circle overlaps this line. The content below the flow chart reads one and only one customer can place anywhere from zero to many of the order entity.&#10;The second flow chart, starting from the left, consists of a rectangle labeled order. A line connects the rectangle to a diamond, which is labeled includes. The line is crossed by two vertical lines. A line divides into three and connects the diamond to the next rectangle, which is labeled item ordered. A vertical line overlaps this line. The content below the flow chart reads one and only one order can include one item ordered or many.&#10;The third flow chart, starting from the left, consists of a rectangle labeled employee. A line connects the rectangle to a diamond, which is labeled has. The line is crossed by two vertical lines. A line connects the diamond to the next rectangle, which is labeled spouse. A vertical line and a circle overlap this line. The content below the flow chart reads one and only one employee can have one spouse or none.&#10;The fourth flow chart, starting from the left, consists of a rectangle labeled employee. Three lines originate from the box and merge together to connect the rectangle to a diamond, which is labeled assigned to. A circle also overlaps this line. A line divides into three and connects the diamond to the next rectangle, which is labeled project. A circle overlaps this line. The content below the flow chart reads one employee, or many employees, or none, can be assigned to one project, or many projects, or none.&#10;" title="FIGURE 9-18 In the first example of cardinality notation, one and only one CUSTOMER can place anywhere from zero to many of the ORDER entity. In the second example, one and only one ORDER can include one ITEM ORDERED or many. In the third example, one and only one EMPLOYEE can have one SPOUSE or none. In the fourth example, one EMPLOYEE, or many employees, or none, can be assigned to one PROJECT, or many projects, or non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4874" y="1785657"/>
            <a:ext cx="4172644" cy="413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672805" y="2050160"/>
            <a:ext cx="2841117" cy="3323987"/>
          </a:xfrm>
          <a:prstGeom prst="rect">
            <a:avLst/>
          </a:prstGeom>
        </p:spPr>
        <p:txBody>
          <a:bodyPr wrap="square">
            <a:spAutoFit/>
          </a:bodyPr>
          <a:lstStyle/>
          <a:p>
            <a:r>
              <a:rPr lang="en-US" sz="1400" b="1" dirty="0"/>
              <a:t>FIGURE 9-18 </a:t>
            </a:r>
            <a:r>
              <a:rPr lang="en-US" sz="1400" dirty="0"/>
              <a:t>In the first example of cardinality notation, one and only one CUSTOMER can place anywhere from zero to many of the ORDER entity. In the second example, one and only one ORDER can include one ITEM ORDERED or many. In the third example, one and only one EMPLOYEE can have one SPOUSE or none. In the fourth example, one EMPLOYEE, or many employees, or none, can be assigned to one PROJECT, or many projects, or none. </a:t>
            </a:r>
          </a:p>
        </p:txBody>
      </p:sp>
      <p:sp>
        <p:nvSpPr>
          <p:cNvPr id="10" name="Footer Placeholder 9">
            <a:extLst>
              <a:ext uri="{FF2B5EF4-FFF2-40B4-BE49-F238E27FC236}">
                <a16:creationId xmlns:a16="http://schemas.microsoft.com/office/drawing/2014/main" id="{B8BEE3D1-FD5C-40BA-825E-CC7830BCC834}"/>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887281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Entity-Relationship Diagrams (8 of 8)</a:t>
            </a:r>
          </a:p>
        </p:txBody>
      </p:sp>
      <p:pic>
        <p:nvPicPr>
          <p:cNvPr id="8" name="Picture 2" descr="This flow chart represents a library system data model and consists of six rectangular boxes connected by lines. The first box is labeled user. Two lines originate from the box and connect two other boxes. The left end of the first line, labeled is listed, is overlapped by two vertical lines. The right end is overlapped by a circle. The line divides into three and connects a box labeled checkout list.  The left end of the second line, labeled borrows books during, is overlapped by two vertical lines. The right end is overlapped by one vertical line. The line divides into three and connects a box labeled book checkout. &#10;Two lines originate from this box and connects two other boxes. The left end of the first line, labeled updates, is overlapped by two vertical lines. The right end is overlapped by one vertical line. The line divides into three and connects a box labeled checkout list. The top end of the second line, labeled borrows during, divides into three and merges into one and is overlapped by a circle. The bottom end is overlapped by two vertical lines. The line connects a box labeled add new book. A line originates from this box. The right end of the line, labeled is added, divides into three and merges into one and is overlapped by a vertical line. The left end is overlapped by two vertical lines. The line connects a box labeled book. A line originates from this box. The top end of the line, labeled writes, divides into three and merges into one and is overlapped by a circle. The bottom end is overlapped by two vertical lines. The line connects a box labeled author.   &#10;" title="FIGURE 9-19 An ERD for a library system drawn with Visible Analyst. Notice that crow’s foot notation has been used and relationships are described in both direction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619380"/>
            <a:ext cx="4419600" cy="36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143000" y="5245977"/>
            <a:ext cx="7182484" cy="523220"/>
          </a:xfrm>
          <a:prstGeom prst="rect">
            <a:avLst/>
          </a:prstGeom>
        </p:spPr>
        <p:txBody>
          <a:bodyPr wrap="square">
            <a:spAutoFit/>
          </a:bodyPr>
          <a:lstStyle/>
          <a:p>
            <a:r>
              <a:rPr lang="en-US" sz="1400" b="1" dirty="0"/>
              <a:t>FIGURE 9-19 </a:t>
            </a:r>
            <a:r>
              <a:rPr lang="en-US" sz="1400" dirty="0"/>
              <a:t>An ERD for a library system drawn with Visible Analyst. Notice that crow’s foot notation has been used and relationships are described in both directions. </a:t>
            </a:r>
          </a:p>
        </p:txBody>
      </p:sp>
      <p:sp>
        <p:nvSpPr>
          <p:cNvPr id="10" name="Footer Placeholder 9">
            <a:extLst>
              <a:ext uri="{FF2B5EF4-FFF2-40B4-BE49-F238E27FC236}">
                <a16:creationId xmlns:a16="http://schemas.microsoft.com/office/drawing/2014/main" id="{AB214528-BAF9-4133-ACDB-2839D5A02489}"/>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3946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(1 of 9)</a:t>
            </a:r>
          </a:p>
        </p:txBody>
      </p:sp>
      <p:sp>
        <p:nvSpPr>
          <p:cNvPr id="13" name="Content Placeholder 12">
            <a:extLst>
              <a:ext uri="{FF2B5EF4-FFF2-40B4-BE49-F238E27FC236}">
                <a16:creationId xmlns:a16="http://schemas.microsoft.com/office/drawing/2014/main" id="{D97AEF24-3681-431F-AD9B-98D582998FD6}"/>
              </a:ext>
            </a:extLst>
          </p:cNvPr>
          <p:cNvSpPr>
            <a:spLocks noGrp="1"/>
          </p:cNvSpPr>
          <p:nvPr>
            <p:ph idx="1"/>
          </p:nvPr>
        </p:nvSpPr>
        <p:spPr/>
        <p:txBody>
          <a:bodyPr>
            <a:noAutofit/>
          </a:bodyPr>
          <a:lstStyle/>
          <a:p>
            <a:r>
              <a:rPr lang="en-US" dirty="0"/>
              <a:t>Normalization: creating table designs by assigning specific fields or attributes to each table in the database</a:t>
            </a:r>
          </a:p>
          <a:p>
            <a:pPr lvl="1"/>
            <a:r>
              <a:rPr lang="en-US" dirty="0"/>
              <a:t>Table design: specifies fields </a:t>
            </a:r>
          </a:p>
          <a:p>
            <a:pPr lvl="2"/>
            <a:r>
              <a:rPr lang="en-US" dirty="0"/>
              <a:t>Identifies the primary key in a particular table or file</a:t>
            </a:r>
          </a:p>
          <a:p>
            <a:pPr lvl="1"/>
            <a:r>
              <a:rPr lang="en-US" dirty="0"/>
              <a:t>Normalization stages</a:t>
            </a:r>
          </a:p>
          <a:p>
            <a:pPr lvl="2"/>
            <a:r>
              <a:rPr lang="en-US" dirty="0"/>
              <a:t>Unnormalized design</a:t>
            </a:r>
          </a:p>
          <a:p>
            <a:pPr lvl="2"/>
            <a:r>
              <a:rPr lang="en-US" dirty="0"/>
              <a:t>First normal form</a:t>
            </a:r>
          </a:p>
          <a:p>
            <a:pPr lvl="2"/>
            <a:r>
              <a:rPr lang="en-US" dirty="0"/>
              <a:t>Second normal form</a:t>
            </a:r>
          </a:p>
          <a:p>
            <a:pPr lvl="2"/>
            <a:r>
              <a:rPr lang="en-US" dirty="0"/>
              <a:t>Third normal form</a:t>
            </a:r>
          </a:p>
          <a:p>
            <a:endParaRPr lang="en-US" dirty="0"/>
          </a:p>
          <a:p>
            <a:endParaRPr lang="en-US" dirty="0"/>
          </a:p>
          <a:p>
            <a:endParaRPr lang="en-US" dirty="0"/>
          </a:p>
        </p:txBody>
      </p:sp>
      <p:sp>
        <p:nvSpPr>
          <p:cNvPr id="9" name="Footer Placeholder 8">
            <a:extLst>
              <a:ext uri="{FF2B5EF4-FFF2-40B4-BE49-F238E27FC236}">
                <a16:creationId xmlns:a16="http://schemas.microsoft.com/office/drawing/2014/main" id="{6433A9AE-70FB-40C2-A41E-8B6376BAF254}"/>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64849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(2 of 9)</a:t>
            </a:r>
          </a:p>
        </p:txBody>
      </p:sp>
      <p:sp>
        <p:nvSpPr>
          <p:cNvPr id="5" name="Content Placeholder 4"/>
          <p:cNvSpPr>
            <a:spLocks noGrp="1"/>
          </p:cNvSpPr>
          <p:nvPr>
            <p:ph idx="1"/>
          </p:nvPr>
        </p:nvSpPr>
        <p:spPr/>
        <p:txBody>
          <a:bodyPr/>
          <a:lstStyle/>
          <a:p>
            <a:r>
              <a:rPr lang="en-US" dirty="0"/>
              <a:t>Standard notation format</a:t>
            </a:r>
          </a:p>
          <a:p>
            <a:pPr lvl="1"/>
            <a:r>
              <a:rPr lang="en-US" dirty="0"/>
              <a:t>Used to show a table’s structure, fields, and primary key</a:t>
            </a:r>
          </a:p>
          <a:p>
            <a:pPr lvl="1"/>
            <a:r>
              <a:rPr lang="en-US" dirty="0"/>
              <a:t>The primary key field(s) is underlined</a:t>
            </a:r>
          </a:p>
          <a:p>
            <a:pPr lvl="2"/>
            <a:r>
              <a:rPr lang="en-US" dirty="0"/>
              <a:t>NAME (</a:t>
            </a:r>
            <a:r>
              <a:rPr lang="en-US" u="sng" dirty="0"/>
              <a:t>FIELD 1</a:t>
            </a:r>
            <a:r>
              <a:rPr lang="en-US" dirty="0"/>
              <a:t>, FIELD 2, FIELD 3)</a:t>
            </a:r>
          </a:p>
          <a:p>
            <a:pPr lvl="1"/>
            <a:r>
              <a:rPr lang="en-US" dirty="0"/>
              <a:t>Recognition of repeating group fields is important</a:t>
            </a:r>
          </a:p>
          <a:p>
            <a:pPr lvl="2"/>
            <a:r>
              <a:rPr lang="en-US" dirty="0"/>
              <a:t>Repeating group: set of one or more fields that can occur any number of times in a single record</a:t>
            </a:r>
          </a:p>
          <a:p>
            <a:pPr lvl="2"/>
            <a:r>
              <a:rPr lang="en-US" dirty="0"/>
              <a:t>Each occurrence would possess different values</a:t>
            </a:r>
          </a:p>
          <a:p>
            <a:endParaRPr lang="en-IN" dirty="0"/>
          </a:p>
        </p:txBody>
      </p:sp>
      <p:sp>
        <p:nvSpPr>
          <p:cNvPr id="8" name="Footer Placeholder 7">
            <a:extLst>
              <a:ext uri="{FF2B5EF4-FFF2-40B4-BE49-F238E27FC236}">
                <a16:creationId xmlns:a16="http://schemas.microsoft.com/office/drawing/2014/main" id="{2B31A0BC-A35E-4E73-850B-2EDD9F98DD6F}"/>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010339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(3 of 9)</a:t>
            </a:r>
          </a:p>
        </p:txBody>
      </p:sp>
      <p:pic>
        <p:nvPicPr>
          <p:cNvPr id="3" name="Picture 2" descr="Starting from the top, the figure consists of a large horizontal rectangle labeled order (unnormalized). Below the rectangle are two icons of keys. There is a table below the icons consisting of 8 columns and 7 rows. Starting from the left, the columns are titled order, date, product number, description, number ordered, supplier number, supplier name, and ISO. The first icon of a key is placed above the column labeled order. An arrow originates from a rectangular box, above the icon, and points to the icon. The box is labeled primary key for order. The second icon of a key is placed above the column labeled product number. An arrow originates from a rectangular box, above the icon, and points to the icon. The box is labeled primary key for repeating group. Within the table, in row 2, column 1 reads 86223, column 2 reads 9-13-2015, column 3 reads 304, column 4 reads blue gadget, column 5 reads 7, column 6 reads A-602, column 7 reads Acme, and column 8 reads yes.&#10;In row 3, columns 1 and 2 are empty. Column 3 reads 633, column 4 reads assembly, column 5 reads 1, column 6 reads J-995, column 7 reads Jones, and column 8 reads no.&#10;In row 4, columns 1 and 2 are empty. Column 3 reads 684, column 4 reads super gizmo, column 5 reads 4, column 6 reads C-876, column 7 reads Cabot, and column 8 reads yes. Two arrows originate from a rectangular box on the left side of the figure. The arrows point to column 1 in rows 2 and 3. The content in the box reads these two orders have repeating groups. &#10;In row 5, column 1 reads 86390, column 2 reads 9-14-2015, column 3 reads 128, column 4 reads steel widget, column 5 reads 12, column 6 reads A-602, column 7 reads Acme, and column 8 reads yes.&#10;In row 6, columns 1 and 2 are empty. Column 3 reads 304, column 4 reads blue gadget, column 5 reads 3, column 6 reads A-602, column 7 reads Acme, and column 8 reads yes.&#10;In row 7, column 1 reads 86467, column 2 reads 9-15-2015, column 3 reads 304, column 4 reads blue gadget, column 5 reads 144, column 6 reads A-602, column 7 reads Acme, and column 8 reads yes.&#10;" title="FIGURE 9-20 In the ORDER table design, two orders have repeating groups that contain several products. ORDER is the primary key for the ORDER table, and PRODUCT NUMBER serves as a primary key for the repeating group. Because it contains repeating groups, the ORDER table is unnormaliz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819" y="1917557"/>
            <a:ext cx="6686550" cy="3022886"/>
          </a:xfrm>
          <a:prstGeom prst="rect">
            <a:avLst/>
          </a:prstGeom>
        </p:spPr>
      </p:pic>
      <p:sp>
        <p:nvSpPr>
          <p:cNvPr id="9" name="Rectangle 8"/>
          <p:cNvSpPr/>
          <p:nvPr/>
        </p:nvSpPr>
        <p:spPr>
          <a:xfrm>
            <a:off x="328374" y="5214575"/>
            <a:ext cx="8487252" cy="738664"/>
          </a:xfrm>
          <a:prstGeom prst="rect">
            <a:avLst/>
          </a:prstGeom>
        </p:spPr>
        <p:txBody>
          <a:bodyPr wrap="square">
            <a:spAutoFit/>
          </a:bodyPr>
          <a:lstStyle/>
          <a:p>
            <a:r>
              <a:rPr lang="en-US" sz="1400" b="1" dirty="0"/>
              <a:t>FIGURE 9-20 </a:t>
            </a:r>
            <a:r>
              <a:rPr lang="en-US" sz="1400" dirty="0"/>
              <a:t>In the ORDER table design, two orders have repeating groups that contain several products. ORDER is the primary key for the ORDER table, and PRODUCT NUMBER serves as a primary key for the repeating group. Because it contains repeating groups, the ORDER table is unnormalized.</a:t>
            </a:r>
          </a:p>
        </p:txBody>
      </p:sp>
      <p:sp>
        <p:nvSpPr>
          <p:cNvPr id="10" name="Footer Placeholder 9">
            <a:extLst>
              <a:ext uri="{FF2B5EF4-FFF2-40B4-BE49-F238E27FC236}">
                <a16:creationId xmlns:a16="http://schemas.microsoft.com/office/drawing/2014/main" id="{211C2EA9-430D-4D9C-B859-5C0A1DA93A2E}"/>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020737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(4 of 9)</a:t>
            </a:r>
          </a:p>
        </p:txBody>
      </p:sp>
      <p:sp>
        <p:nvSpPr>
          <p:cNvPr id="5" name="Content Placeholder 4"/>
          <p:cNvSpPr>
            <a:spLocks noGrp="1"/>
          </p:cNvSpPr>
          <p:nvPr>
            <p:ph idx="1"/>
          </p:nvPr>
        </p:nvSpPr>
        <p:spPr/>
        <p:txBody>
          <a:bodyPr/>
          <a:lstStyle/>
          <a:p>
            <a:r>
              <a:rPr lang="en-US" dirty="0"/>
              <a:t>First Normal Form (1NF)</a:t>
            </a:r>
          </a:p>
          <a:p>
            <a:pPr lvl="1"/>
            <a:r>
              <a:rPr lang="en-US" dirty="0"/>
              <a:t>Does not contain a repeating group</a:t>
            </a:r>
          </a:p>
          <a:p>
            <a:pPr lvl="1"/>
            <a:r>
              <a:rPr lang="en-US" dirty="0"/>
              <a:t>Converting an unnormalized design to 1NF requires expansion of the table’s primary key to include the primary key of the repeating group </a:t>
            </a:r>
          </a:p>
          <a:p>
            <a:endParaRPr lang="en-IN" dirty="0"/>
          </a:p>
        </p:txBody>
      </p:sp>
      <p:sp>
        <p:nvSpPr>
          <p:cNvPr id="8" name="Footer Placeholder 7">
            <a:extLst>
              <a:ext uri="{FF2B5EF4-FFF2-40B4-BE49-F238E27FC236}">
                <a16:creationId xmlns:a16="http://schemas.microsoft.com/office/drawing/2014/main" id="{62979D74-1CDF-4C9B-A46E-D50CD13C6CCF}"/>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508419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(5 of 9)</a:t>
            </a:r>
          </a:p>
        </p:txBody>
      </p:sp>
      <p:pic>
        <p:nvPicPr>
          <p:cNvPr id="3" name="Picture 2" descr="Starting from above, the figure consists of a large horizontal rectangle labeled order in 1NF. Below the rectangle are icons of keys. There is a table below the icons consisting of 8 columns and 7 rows. Starting from the left, the columns are titled order, date, product number, description, number ordered, supplier number, supplier name, and ISO. There are three icons of keys above the column labeled order. There is a plus sign over the column labeled date. There are three more icons of keys above the column labeled product number. The icons are placed within an oval. An arrow originates from a rectangular box, above the icon, and points to the oval encircling the icons. The box is labeled in 1NF, the primary key is a unique combination of a specific ORDER and a specific PRODUCT NUMBER. &#10;Within the table, in row 2, column 1 reads 86223, column 2 reads 9-13-2015, column 3 reads 304, column 4 reads blue gadget, column 5 reads 7, column 6 reads A-602, column 7 reads Acme, and column 8 reads yes.&#10;In row 3, column 1 reads 86223, column 2 reads 9-13-2015, column 3 reads 633, column 4 reads assembly, column 5 reads 1, column 6 reads J-995, column 7 reads Jones, and column 8 reads no.&#10;In row 4, column 1 reads 86223, column 2 reads 9-13-2015, column 3 reads 684, column 4 reads super gizmo, column 5 reads 4, column 6 reads C-876, column 7 reads Cabot, and column 8 reads yes.&#10;In row 5, column 1 reads 86390, column 2 reads 9-14-2015, column 3 reads 128, column 4 reads steel widget, column 5 reads 12, column 6 reads A-602, column 7 reads Acme, and column 8 reads yes.&#10;In row 6, column 1 reads 86390, column 2 reads 9-14-2015, column 3 reads 304, column 4 reads blue gadget, column 5 reads 3, column 6 reads A-602, column 7 reads Acme, and column 8 reads yes.&#10;In row 7, column 1 reads 86467, column 2 reads 9-15-2015, column 3 reads 304, column 4 reads blue gadget, column 5 reads 144, column 6 reads A-602, column 7 reads Acme, and column 8 reads yes. &#10;A rectangle below the table contains the following content:&#10;in 1NF&#10;• There are no repeating groups&#10;• The primary key is a unique combination of two foreign key values: ORDER and PRODUCT NUMBER&#10;• All fields depend on the primary key, but some fields do not depend on the whole key — only part of it&#10;Two arrows originate from the rectangle. One arrow points to column 1 of row 7 and the other arrow points to column 3 of row 7.&#10;" title="FIGURE 9-21 The ORDER table as it appears in 1NF. The repeating groups have been eliminated. Notice that the repeating group for order 86223 has become three separate records, and the repeating group for order 86390 has become two separate records. The 1NF primary key is a combination of ORDER and PRODUCT NUMBER, which uniquely identifies each recor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0" y="1519788"/>
            <a:ext cx="4876800" cy="3582019"/>
          </a:xfrm>
          <a:prstGeom prst="rect">
            <a:avLst/>
          </a:prstGeom>
        </p:spPr>
      </p:pic>
      <p:sp>
        <p:nvSpPr>
          <p:cNvPr id="9" name="Rectangle 8"/>
          <p:cNvSpPr/>
          <p:nvPr/>
        </p:nvSpPr>
        <p:spPr>
          <a:xfrm>
            <a:off x="762000" y="5140651"/>
            <a:ext cx="8077200" cy="954107"/>
          </a:xfrm>
          <a:prstGeom prst="rect">
            <a:avLst/>
          </a:prstGeom>
        </p:spPr>
        <p:txBody>
          <a:bodyPr wrap="square">
            <a:spAutoFit/>
          </a:bodyPr>
          <a:lstStyle/>
          <a:p>
            <a:r>
              <a:rPr lang="en-US" sz="1400" b="1" dirty="0"/>
              <a:t>FIGURE 9-21 </a:t>
            </a:r>
            <a:r>
              <a:rPr lang="en-US" sz="1400" dirty="0"/>
              <a:t>The ORDER table as it appears in 1NF. The repeating groups have been eliminated. Notice that the repeating group for order 86223 has become three separate records, and the repeating group for order 86390 has become two separate records. The 1NF primary key is a combination of ORDER and PRODUCT NUMBER, which uniquely identifies each record.</a:t>
            </a:r>
          </a:p>
        </p:txBody>
      </p:sp>
      <p:sp>
        <p:nvSpPr>
          <p:cNvPr id="10" name="Footer Placeholder 9">
            <a:extLst>
              <a:ext uri="{FF2B5EF4-FFF2-40B4-BE49-F238E27FC236}">
                <a16:creationId xmlns:a16="http://schemas.microsoft.com/office/drawing/2014/main" id="{DEBF1D2E-45E0-4F49-9B88-8FB29C4E7D73}"/>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41135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(6 of 9)</a:t>
            </a:r>
          </a:p>
        </p:txBody>
      </p:sp>
      <p:sp>
        <p:nvSpPr>
          <p:cNvPr id="5" name="Content Placeholder 4"/>
          <p:cNvSpPr>
            <a:spLocks noGrp="1"/>
          </p:cNvSpPr>
          <p:nvPr>
            <p:ph idx="1"/>
          </p:nvPr>
        </p:nvSpPr>
        <p:spPr/>
        <p:txBody>
          <a:bodyPr/>
          <a:lstStyle/>
          <a:p>
            <a:r>
              <a:rPr lang="en-US" dirty="0"/>
              <a:t>Second Normal Form (2NF)</a:t>
            </a:r>
          </a:p>
          <a:p>
            <a:pPr lvl="1"/>
            <a:r>
              <a:rPr lang="en-US" dirty="0"/>
              <a:t>Examples of functional dependence</a:t>
            </a:r>
          </a:p>
          <a:p>
            <a:pPr lvl="2"/>
            <a:r>
              <a:rPr lang="en-US" dirty="0"/>
              <a:t>Field A is functionally dependent on Field B if the value of Field A depends on Field B</a:t>
            </a:r>
          </a:p>
          <a:p>
            <a:pPr lvl="2"/>
            <a:r>
              <a:rPr lang="en-US" dirty="0"/>
              <a:t>A table design is in 2NF if it is in 1NF and all fields not part of the primary key are functionally dependent on the entire primary key</a:t>
            </a:r>
          </a:p>
          <a:p>
            <a:pPr lvl="2"/>
            <a:endParaRPr lang="en-US" dirty="0"/>
          </a:p>
          <a:p>
            <a:pPr lvl="1"/>
            <a:endParaRPr lang="en-IN" dirty="0"/>
          </a:p>
        </p:txBody>
      </p:sp>
      <p:sp>
        <p:nvSpPr>
          <p:cNvPr id="8" name="Footer Placeholder 7">
            <a:extLst>
              <a:ext uri="{FF2B5EF4-FFF2-40B4-BE49-F238E27FC236}">
                <a16:creationId xmlns:a16="http://schemas.microsoft.com/office/drawing/2014/main" id="{77437700-DB0C-47C7-9A17-1199E28B823C}"/>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54064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dirty="0"/>
              <a:t>Learning Objectives (2 of 2)</a:t>
            </a:r>
          </a:p>
        </p:txBody>
      </p:sp>
      <p:sp>
        <p:nvSpPr>
          <p:cNvPr id="16386" name="Text Placeholder 2"/>
          <p:cNvSpPr>
            <a:spLocks noGrp="1"/>
          </p:cNvSpPr>
          <p:nvPr>
            <p:ph idx="1"/>
          </p:nvPr>
        </p:nvSpPr>
        <p:spPr/>
        <p:txBody>
          <a:bodyPr>
            <a:noAutofit/>
          </a:bodyPr>
          <a:lstStyle/>
          <a:p>
            <a:pPr lvl="1"/>
            <a:endParaRPr lang="en-US" dirty="0"/>
          </a:p>
          <a:p>
            <a:pPr lvl="1"/>
            <a:r>
              <a:rPr lang="en-US" dirty="0"/>
              <a:t>Utilize codes to simplify output, input, and data formats </a:t>
            </a:r>
          </a:p>
          <a:p>
            <a:pPr lvl="1"/>
            <a:r>
              <a:rPr lang="en-US" dirty="0"/>
              <a:t>Explain data storage tools and techniques, including logical versus physical storage</a:t>
            </a:r>
          </a:p>
          <a:p>
            <a:pPr lvl="1"/>
            <a:r>
              <a:rPr lang="en-US" dirty="0"/>
              <a:t>Explain data coding </a:t>
            </a:r>
          </a:p>
          <a:p>
            <a:pPr lvl="1"/>
            <a:r>
              <a:rPr lang="en-US" dirty="0"/>
              <a:t>Explain data control measures</a:t>
            </a:r>
          </a:p>
        </p:txBody>
      </p:sp>
      <p:sp>
        <p:nvSpPr>
          <p:cNvPr id="2" name="Footer Placeholder 1">
            <a:extLst>
              <a:ext uri="{FF2B5EF4-FFF2-40B4-BE49-F238E27FC236}">
                <a16:creationId xmlns:a16="http://schemas.microsoft.com/office/drawing/2014/main" id="{024DB5D3-74D7-4D83-A265-416D28AF2C99}"/>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576362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(7 of 9)</a:t>
            </a:r>
          </a:p>
        </p:txBody>
      </p:sp>
      <p:pic>
        <p:nvPicPr>
          <p:cNvPr id="4" name="Picture 3" descr="The figure consists of three tables. The rectangle above the first table reads ORDER in 2NF. Below the rectangle is an icon of a key. The table below the icon consists of 2 columns and 4 rows. Starting from the left, the columns are titled order and order date. The icon of the key is seen above the column labeled order. Within the table, in row 2, column 1 reads 86223 and column 2 reads 9-13-2015. In row 3, column 1 reads 86390 and column 2 reads 9-14-2015. In row 4, column 1 reads 86467 and column 2 reads 9-15-2015.&#10;The rectangle above the second table reads PRODUCT in 2NF. Below the rectangle is an icon of a key. The table below the icon consists of 5 columns and 5 rows. Starting from the left, the columns are titled product number, description, supplier number, supplier name, and ISO. The icon of the key is seen above the column labeled product number. Within the table, in row 2, column 1 reads 128, column 2 reads steel widget, column 3 reads A-602, column 4 reads Acme, and column 5 reads yes. &#10;In row 3, column 1 reads 304, column 2 reads blue gadget, column 3 reads A-602, column 4 reads Acme, and column 5 reads yes.&#10;In row 4, column 1 reads 633, column 2 reads assembly, column 3 reads J-995, column 4 reads Jones, and column 5 reads no.&#10;In row 5, column 1 reads 684, column 2 reads super gizmo, column 3 reads C-876, column 4 reads Cabot, and column 5 reads yes.&#10;The rectangle above the third table reads ORDER LINE in 2NF. Below the rectangle are icons of keys. The table below the icons consists of 3 columns and 7 rows. Starting from the left, the columns are titled order, product number, and number ordered. The icons of 3 keys are seen above the column labeled order. There is a plus sign next to the icons. There are icons of 3 keys above the column labeled product number as well. Within the table, in row 2, column 1 reads 86223, column 2 reads 304, and column 3 reads 7.&#10;In row 3 column 1 reads 86223, column 2 reads 633, and column 3 reads 1.&#10;In row 4, column 1 reads 86223, column 2 reads 684, and column 3 reads 4.&#10;In row 5, column 1 reads 86390, column 2 reads 128, and column 3 reads 12.&#10;In row 6, column 1 reads 86390, column 2 reads 304, and column 3 reads 3.&#10;In row 7, column 1 reads 86467, column 2 reads 304, and column 3 reads 144.&#10;A rectangular box below the third table consists of the following content: In 2NF, the primary key of ORDER LINE is a unique combination of two foreign keys. Two arrows originate from this box. The first arrow points to the first column on row 7 and the second arrow points to the second column of row 7.&#10;Two double-ended arrows originate from the first column of the first table and the first column of the second table. The arrows points to the icons of keys in the third table.&#10;" title="FIGURE 9-22 ORDER, PRODUCT, and ORDER LINE tables in 2NF. All fields are functionally dependent on the primary key.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4660" y="1798828"/>
            <a:ext cx="4074678" cy="3562406"/>
          </a:xfrm>
          <a:prstGeom prst="rect">
            <a:avLst/>
          </a:prstGeom>
        </p:spPr>
      </p:pic>
      <p:sp>
        <p:nvSpPr>
          <p:cNvPr id="9" name="Rectangle 8"/>
          <p:cNvSpPr/>
          <p:nvPr/>
        </p:nvSpPr>
        <p:spPr>
          <a:xfrm>
            <a:off x="1562100" y="5381874"/>
            <a:ext cx="6019799" cy="523220"/>
          </a:xfrm>
          <a:prstGeom prst="rect">
            <a:avLst/>
          </a:prstGeom>
        </p:spPr>
        <p:txBody>
          <a:bodyPr wrap="square">
            <a:spAutoFit/>
          </a:bodyPr>
          <a:lstStyle/>
          <a:p>
            <a:r>
              <a:rPr lang="en-US" sz="1400" b="1" dirty="0"/>
              <a:t>FIGURE 9-22 </a:t>
            </a:r>
            <a:r>
              <a:rPr lang="en-US" sz="1400" dirty="0"/>
              <a:t>ORDER, PRODUCT, and ORDER LINE tables in 2NF. All fields are functionally dependent on the primary key. </a:t>
            </a:r>
          </a:p>
        </p:txBody>
      </p:sp>
      <p:sp>
        <p:nvSpPr>
          <p:cNvPr id="10" name="Footer Placeholder 9">
            <a:extLst>
              <a:ext uri="{FF2B5EF4-FFF2-40B4-BE49-F238E27FC236}">
                <a16:creationId xmlns:a16="http://schemas.microsoft.com/office/drawing/2014/main" id="{42D7D8F8-06CC-4224-8BD3-CC596EC51598}"/>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164818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(8 of 9)</a:t>
            </a:r>
          </a:p>
        </p:txBody>
      </p:sp>
      <p:sp>
        <p:nvSpPr>
          <p:cNvPr id="5" name="Content Placeholder 4"/>
          <p:cNvSpPr>
            <a:spLocks noGrp="1"/>
          </p:cNvSpPr>
          <p:nvPr>
            <p:ph idx="1"/>
          </p:nvPr>
        </p:nvSpPr>
        <p:spPr/>
        <p:txBody>
          <a:bodyPr/>
          <a:lstStyle/>
          <a:p>
            <a:r>
              <a:rPr lang="en-US" dirty="0"/>
              <a:t>Third Normal Form (3NF)</a:t>
            </a:r>
          </a:p>
          <a:p>
            <a:pPr lvl="1"/>
            <a:r>
              <a:rPr lang="en-US" dirty="0"/>
              <a:t>Design is in 3NF if every nonkey field depends on the key, the whole key, and nothing but the key</a:t>
            </a:r>
          </a:p>
          <a:p>
            <a:pPr lvl="1"/>
            <a:r>
              <a:rPr lang="en-US" dirty="0"/>
              <a:t>Avoids redundancy and data integrity problems that still can exist in 2NF designs</a:t>
            </a:r>
          </a:p>
          <a:p>
            <a:endParaRPr lang="en-IN" dirty="0"/>
          </a:p>
        </p:txBody>
      </p:sp>
      <p:sp>
        <p:nvSpPr>
          <p:cNvPr id="8" name="Footer Placeholder 7">
            <a:extLst>
              <a:ext uri="{FF2B5EF4-FFF2-40B4-BE49-F238E27FC236}">
                <a16:creationId xmlns:a16="http://schemas.microsoft.com/office/drawing/2014/main" id="{612103A4-1FB4-470D-9988-86719277C0EF}"/>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205021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(9 of 9)</a:t>
            </a:r>
          </a:p>
        </p:txBody>
      </p:sp>
      <p:pic>
        <p:nvPicPr>
          <p:cNvPr id="3" name="Picture 2" descr="The figure consists of three tables. The rectangle above the first table reads PRODUCT in 2NF. Below the rectangle is an icon of a key. The table below the icon consists of 5 columns and 5 rows. Starting from the left, the columns are titled product number, description, supplier number, supplier name, and ISO. The icon of the key is seen above the column labeled product number. There is an icon of a saw above the column labeled supplier name. Within the table, in row 2, column 1 reads 128, column 2 reads steel widget, column 3 reads A-602, column 4 reads Acme, and column 5 reads yes. &#10;In row 3, column 1 reads 304, column 2 reads blue gadget, column 3 reads A-602, column 4 reads Acme, and column 5 reads yes.&#10;In row 4, column 1 reads 633, column 2 reads assembly, column 3 reads J-995, column 4 reads Jones, and column 5 reads no.&#10;In row 5, column 1 reads 684, column 2 reads super gizmo, column 3 reads C-876, column 4 reads Cabot, and column 5 reads yes.&#10;A dotted arrow originates from the rectangle above the table. It runs between columns 3 and 4 and points to the second table.&#10;&#10;The rectangle above the second table reads SUPPLIER in 3NF. Below the rectangle is an icon of a key. The table below the icon consists of 3 columns and 4 rows. Starting from the left, the columns are titled supplier number, supplier name, and ISO. The icon of the key is seen above the column labeled supplier number. Within the table, in row 2, column 1 reads A-602, column 2 reads Acme, and column 3 reads yes. &#10;In row 3, column 1 J-995, column 2 reads Jones, and column 5 reads no.&#10;In row 4, column 1 reads C-876, column 2 reads Cabot, and column 3 reads yes.&#10;There is an arrow on the left side of the icon of the key above the second table, which points to the icons above the third table. &#10;The rectangle above the third table reads PRODUCT in 3NF. Below the rectangle are icons of keys. The table below the icons consists of 3 columns and 5 rows. Starting from the left, the columns are titled product number, description, and supplier number. Above the column labeled product number, there is an icon of a single key. Above the column labeled supplier number, there is an icon consisting of 3 keys. Within the table, in row 2, column 1 reads 128, column 2 reads steel widget, and column 3 reads A-602. &#10;In row 3, column 1 reads 304, column 2 reads blue gadget, and column 3 reads A-602.&#10;In row 4, column 1 reads 633, column 2 reads assembly, and column 3 reads J-995.&#10;In row 5, column 1 reads 684, column 2 reads super gizmo, and column 3 reads C-876. &#10;" title="FIGURE 9-23 When the PRODUCT table is transformed from 2NF to 3F, the result is two separate tabl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143000"/>
            <a:ext cx="5585584" cy="4923042"/>
          </a:xfrm>
          <a:prstGeom prst="rect">
            <a:avLst/>
          </a:prstGeom>
        </p:spPr>
      </p:pic>
      <p:sp>
        <p:nvSpPr>
          <p:cNvPr id="9" name="Rectangle 8"/>
          <p:cNvSpPr/>
          <p:nvPr/>
        </p:nvSpPr>
        <p:spPr>
          <a:xfrm>
            <a:off x="5638800" y="1905000"/>
            <a:ext cx="3276600" cy="1384995"/>
          </a:xfrm>
          <a:prstGeom prst="rect">
            <a:avLst/>
          </a:prstGeom>
        </p:spPr>
        <p:txBody>
          <a:bodyPr wrap="square">
            <a:spAutoFit/>
          </a:bodyPr>
          <a:lstStyle/>
          <a:p>
            <a:r>
              <a:rPr lang="en-US" sz="1400" b="1" dirty="0"/>
              <a:t>FIGURE 9-23 </a:t>
            </a:r>
            <a:r>
              <a:rPr lang="en-US" sz="1400" dirty="0"/>
              <a:t>When the PRODUCT table is transformed from 2NF to 3F, the result is two separate tables:</a:t>
            </a:r>
          </a:p>
          <a:p>
            <a:r>
              <a:rPr lang="en-US" sz="1400" dirty="0"/>
              <a:t>PRODUCT and SUPPLIER. Note that in 3NF, all fields depend on the key, the whole key, and nothing but the key!</a:t>
            </a:r>
          </a:p>
        </p:txBody>
      </p:sp>
      <p:sp>
        <p:nvSpPr>
          <p:cNvPr id="10" name="Footer Placeholder 9">
            <a:extLst>
              <a:ext uri="{FF2B5EF4-FFF2-40B4-BE49-F238E27FC236}">
                <a16:creationId xmlns:a16="http://schemas.microsoft.com/office/drawing/2014/main" id="{582B5194-5D6B-46E1-A541-EFD8F4CADC0E}"/>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084330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B810-DE9A-42B4-BB70-DCFEEC131E91}"/>
              </a:ext>
            </a:extLst>
          </p:cNvPr>
          <p:cNvSpPr>
            <a:spLocks noGrp="1"/>
          </p:cNvSpPr>
          <p:nvPr>
            <p:ph type="title"/>
          </p:nvPr>
        </p:nvSpPr>
        <p:spPr/>
        <p:txBody>
          <a:bodyPr/>
          <a:lstStyle/>
          <a:p>
            <a:r>
              <a:rPr lang="en-US" dirty="0"/>
              <a:t>Two Real-World Examples </a:t>
            </a:r>
          </a:p>
        </p:txBody>
      </p:sp>
      <p:sp>
        <p:nvSpPr>
          <p:cNvPr id="3" name="Content Placeholder 2">
            <a:extLst>
              <a:ext uri="{FF2B5EF4-FFF2-40B4-BE49-F238E27FC236}">
                <a16:creationId xmlns:a16="http://schemas.microsoft.com/office/drawing/2014/main" id="{B3579F9E-7202-4B74-9462-13E9A6282FE1}"/>
              </a:ext>
            </a:extLst>
          </p:cNvPr>
          <p:cNvSpPr>
            <a:spLocks noGrp="1"/>
          </p:cNvSpPr>
          <p:nvPr>
            <p:ph idx="1"/>
          </p:nvPr>
        </p:nvSpPr>
        <p:spPr/>
        <p:txBody>
          <a:bodyPr/>
          <a:lstStyle/>
          <a:p>
            <a:r>
              <a:rPr lang="en-US" dirty="0"/>
              <a:t>A good way to learn about normalization is to apply the rules to a representative  situation</a:t>
            </a:r>
          </a:p>
          <a:p>
            <a:pPr lvl="1"/>
            <a:r>
              <a:rPr lang="en-US" dirty="0"/>
              <a:t>Refer to the text for two scenarios </a:t>
            </a:r>
          </a:p>
          <a:p>
            <a:pPr lvl="2"/>
            <a:r>
              <a:rPr lang="en-US" dirty="0"/>
              <a:t>School</a:t>
            </a:r>
          </a:p>
          <a:p>
            <a:pPr lvl="2"/>
            <a:r>
              <a:rPr lang="en-US" dirty="0"/>
              <a:t>Technical service company</a:t>
            </a:r>
          </a:p>
        </p:txBody>
      </p:sp>
      <p:sp>
        <p:nvSpPr>
          <p:cNvPr id="4" name="Footer Placeholder 3">
            <a:extLst>
              <a:ext uri="{FF2B5EF4-FFF2-40B4-BE49-F238E27FC236}">
                <a16:creationId xmlns:a16="http://schemas.microsoft.com/office/drawing/2014/main" id="{A321B939-3CA5-43D6-9F4F-4EB96A9A74D2}"/>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4978"/>
                </a:solidFill>
                <a:effectLst/>
                <a:uLnTx/>
                <a:uFillTx/>
                <a:latin typeface="Arial" panose="020B0604020202020204" pitchFamily="34" charset="0"/>
                <a:ea typeface="+mn-ea"/>
                <a:cs typeface="+mn-cs"/>
              </a:rPr>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924888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Codes (1 of 4)</a:t>
            </a:r>
          </a:p>
        </p:txBody>
      </p:sp>
      <p:sp>
        <p:nvSpPr>
          <p:cNvPr id="19458" name="Text Placeholder 2"/>
          <p:cNvSpPr>
            <a:spLocks noGrp="1"/>
          </p:cNvSpPr>
          <p:nvPr>
            <p:ph idx="1"/>
          </p:nvPr>
        </p:nvSpPr>
        <p:spPr/>
        <p:txBody>
          <a:bodyPr/>
          <a:lstStyle/>
          <a:p>
            <a:r>
              <a:rPr lang="en-US" dirty="0"/>
              <a:t>Overview of codes</a:t>
            </a:r>
          </a:p>
          <a:p>
            <a:pPr lvl="1"/>
            <a:r>
              <a:rPr lang="en-US" dirty="0"/>
              <a:t>Shorter than the data they represent</a:t>
            </a:r>
          </a:p>
          <a:p>
            <a:pPr lvl="1"/>
            <a:r>
              <a:rPr lang="en-US" dirty="0"/>
              <a:t>Save storage space and costs</a:t>
            </a:r>
          </a:p>
          <a:p>
            <a:pPr lvl="1"/>
            <a:r>
              <a:rPr lang="en-US" dirty="0"/>
              <a:t>Decrease data entry time and transmission time</a:t>
            </a:r>
          </a:p>
          <a:p>
            <a:pPr lvl="1"/>
            <a:r>
              <a:rPr lang="en-US" dirty="0"/>
              <a:t>Reveal or conceal information</a:t>
            </a:r>
          </a:p>
          <a:p>
            <a:pPr lvl="1"/>
            <a:r>
              <a:rPr lang="en-US" dirty="0"/>
              <a:t>Reduce data input errors </a:t>
            </a:r>
          </a:p>
          <a:p>
            <a:pPr lvl="1"/>
            <a:r>
              <a:rPr lang="en-US" dirty="0"/>
              <a:t>Easier to remember </a:t>
            </a:r>
          </a:p>
        </p:txBody>
      </p:sp>
      <p:sp>
        <p:nvSpPr>
          <p:cNvPr id="7" name="Footer Placeholder 6">
            <a:extLst>
              <a:ext uri="{FF2B5EF4-FFF2-40B4-BE49-F238E27FC236}">
                <a16:creationId xmlns:a16="http://schemas.microsoft.com/office/drawing/2014/main" id="{B0323973-210C-4408-9A09-8E0ED2AA3F43}"/>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15597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Codes (2 of 4)</a:t>
            </a:r>
          </a:p>
        </p:txBody>
      </p:sp>
      <p:sp>
        <p:nvSpPr>
          <p:cNvPr id="7" name="Text Placeholder 2"/>
          <p:cNvSpPr>
            <a:spLocks noGrp="1"/>
          </p:cNvSpPr>
          <p:nvPr>
            <p:ph idx="1"/>
          </p:nvPr>
        </p:nvSpPr>
        <p:spPr/>
        <p:txBody>
          <a:bodyPr>
            <a:noAutofit/>
          </a:bodyPr>
          <a:lstStyle/>
          <a:p>
            <a:r>
              <a:rPr lang="en-US" dirty="0"/>
              <a:t>Types of codes</a:t>
            </a:r>
          </a:p>
          <a:p>
            <a:pPr lvl="1"/>
            <a:r>
              <a:rPr lang="en-US" dirty="0"/>
              <a:t>Sequence codes: numbers or letters assigned in a specific order</a:t>
            </a:r>
          </a:p>
          <a:p>
            <a:pPr lvl="1"/>
            <a:r>
              <a:rPr lang="en-US" dirty="0"/>
              <a:t>Block sequence codes: use blocks of numbers for different classifications</a:t>
            </a:r>
          </a:p>
          <a:p>
            <a:pPr lvl="1"/>
            <a:r>
              <a:rPr lang="en-US" dirty="0"/>
              <a:t>Alphabetic codes: use letters to distinguish one item from another </a:t>
            </a:r>
          </a:p>
          <a:p>
            <a:pPr lvl="2"/>
            <a:r>
              <a:rPr lang="en-US" dirty="0"/>
              <a:t>Category codes: identify a group of related items</a:t>
            </a:r>
          </a:p>
          <a:p>
            <a:pPr lvl="2"/>
            <a:r>
              <a:rPr lang="en-US" dirty="0"/>
              <a:t>Abbreviation codes: alphabetic abbreviations</a:t>
            </a:r>
          </a:p>
          <a:p>
            <a:pPr lvl="2"/>
            <a:r>
              <a:rPr lang="en-US" dirty="0"/>
              <a:t>Mnemonic codes: specific combination of letters that are easy to remember</a:t>
            </a:r>
          </a:p>
          <a:p>
            <a:pPr lvl="1"/>
            <a:endParaRPr lang="en-US" dirty="0"/>
          </a:p>
        </p:txBody>
      </p:sp>
      <p:sp>
        <p:nvSpPr>
          <p:cNvPr id="8" name="Footer Placeholder 7">
            <a:extLst>
              <a:ext uri="{FF2B5EF4-FFF2-40B4-BE49-F238E27FC236}">
                <a16:creationId xmlns:a16="http://schemas.microsoft.com/office/drawing/2014/main" id="{239AEB6C-4A0B-4DCB-9616-F8275E466130}"/>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429942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40" y="681037"/>
            <a:ext cx="7886700" cy="799907"/>
          </a:xfrm>
        </p:spPr>
        <p:txBody>
          <a:bodyPr/>
          <a:lstStyle/>
          <a:p>
            <a:r>
              <a:rPr lang="en-US" dirty="0"/>
              <a:t>Codes (3 of 4)</a:t>
            </a:r>
          </a:p>
        </p:txBody>
      </p:sp>
      <p:sp>
        <p:nvSpPr>
          <p:cNvPr id="7" name="Text Placeholder 2"/>
          <p:cNvSpPr>
            <a:spLocks noGrp="1"/>
          </p:cNvSpPr>
          <p:nvPr>
            <p:ph idx="1"/>
          </p:nvPr>
        </p:nvSpPr>
        <p:spPr/>
        <p:txBody>
          <a:bodyPr/>
          <a:lstStyle/>
          <a:p>
            <a:pPr lvl="1"/>
            <a:endParaRPr lang="en-US" dirty="0"/>
          </a:p>
          <a:p>
            <a:pPr lvl="1"/>
            <a:r>
              <a:rPr lang="en-US" dirty="0"/>
              <a:t>Significant digit codes: distinguish items by using a series of subgroups of digits</a:t>
            </a:r>
          </a:p>
          <a:p>
            <a:pPr lvl="1"/>
            <a:r>
              <a:rPr lang="en-US" dirty="0"/>
              <a:t>Derivation codes: combine data from different item attributes, or characteristics</a:t>
            </a:r>
          </a:p>
          <a:p>
            <a:pPr lvl="1"/>
            <a:r>
              <a:rPr lang="en-US" dirty="0"/>
              <a:t>Cipher codes: use a keyword to encode a number</a:t>
            </a:r>
          </a:p>
          <a:p>
            <a:pPr lvl="1"/>
            <a:r>
              <a:rPr lang="en-US" dirty="0"/>
              <a:t>Action codes: indicate what action is to be taken with an associated item </a:t>
            </a:r>
          </a:p>
        </p:txBody>
      </p:sp>
      <p:sp>
        <p:nvSpPr>
          <p:cNvPr id="8" name="Footer Placeholder 7">
            <a:extLst>
              <a:ext uri="{FF2B5EF4-FFF2-40B4-BE49-F238E27FC236}">
                <a16:creationId xmlns:a16="http://schemas.microsoft.com/office/drawing/2014/main" id="{2B16521E-531E-422E-96CE-B76364E72B52}"/>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078383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Codes (4 of 4)</a:t>
            </a:r>
          </a:p>
        </p:txBody>
      </p:sp>
      <p:sp>
        <p:nvSpPr>
          <p:cNvPr id="7" name="Text Placeholder 2"/>
          <p:cNvSpPr>
            <a:spLocks noGrp="1"/>
          </p:cNvSpPr>
          <p:nvPr>
            <p:ph idx="1"/>
          </p:nvPr>
        </p:nvSpPr>
        <p:spPr/>
        <p:txBody>
          <a:bodyPr/>
          <a:lstStyle/>
          <a:p>
            <a:r>
              <a:rPr lang="en-US" dirty="0"/>
              <a:t>Designing codes</a:t>
            </a:r>
          </a:p>
          <a:p>
            <a:pPr lvl="1"/>
            <a:r>
              <a:rPr lang="en-US" dirty="0"/>
              <a:t>Keep codes concise and consistent </a:t>
            </a:r>
          </a:p>
          <a:p>
            <a:pPr lvl="1"/>
            <a:r>
              <a:rPr lang="en-US" dirty="0"/>
              <a:t>Allow for expansion</a:t>
            </a:r>
          </a:p>
          <a:p>
            <a:pPr lvl="1"/>
            <a:r>
              <a:rPr lang="en-US" dirty="0"/>
              <a:t>Keep codes stable and make them unique</a:t>
            </a:r>
          </a:p>
          <a:p>
            <a:pPr lvl="1"/>
            <a:r>
              <a:rPr lang="en-US" dirty="0"/>
              <a:t>Use sortable codes and a simple structure</a:t>
            </a:r>
          </a:p>
          <a:p>
            <a:pPr lvl="1"/>
            <a:r>
              <a:rPr lang="en-US" dirty="0"/>
              <a:t>Avoid confusion and make codes meaningful</a:t>
            </a:r>
          </a:p>
          <a:p>
            <a:pPr lvl="1"/>
            <a:r>
              <a:rPr lang="en-US" dirty="0"/>
              <a:t>Use a code for a single purpose</a:t>
            </a:r>
          </a:p>
        </p:txBody>
      </p:sp>
      <p:sp>
        <p:nvSpPr>
          <p:cNvPr id="8" name="Footer Placeholder 7">
            <a:extLst>
              <a:ext uri="{FF2B5EF4-FFF2-40B4-BE49-F238E27FC236}">
                <a16:creationId xmlns:a16="http://schemas.microsoft.com/office/drawing/2014/main" id="{F5F3F2D9-6194-4322-B297-5F13953F28A6}"/>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057344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 and Access (1 of 7)</a:t>
            </a:r>
          </a:p>
        </p:txBody>
      </p:sp>
      <p:sp>
        <p:nvSpPr>
          <p:cNvPr id="19458" name="Text Placeholder 2"/>
          <p:cNvSpPr>
            <a:spLocks noGrp="1"/>
          </p:cNvSpPr>
          <p:nvPr>
            <p:ph idx="1"/>
          </p:nvPr>
        </p:nvSpPr>
        <p:spPr/>
        <p:txBody>
          <a:bodyPr>
            <a:normAutofit/>
          </a:bodyPr>
          <a:lstStyle/>
          <a:p>
            <a:r>
              <a:rPr lang="en-US" dirty="0"/>
              <a:t>Tools and techniques</a:t>
            </a:r>
          </a:p>
          <a:p>
            <a:pPr lvl="1"/>
            <a:r>
              <a:rPr lang="en-US" dirty="0"/>
              <a:t>Data warehouse</a:t>
            </a:r>
          </a:p>
          <a:p>
            <a:pPr lvl="2"/>
            <a:r>
              <a:rPr lang="en-US" dirty="0"/>
              <a:t>An integrated collection of data that can include </a:t>
            </a:r>
            <a:br>
              <a:rPr lang="en-US" dirty="0"/>
            </a:br>
            <a:r>
              <a:rPr lang="en-US" dirty="0"/>
              <a:t>seemingly unrelated information, no matter where it is stored in the company</a:t>
            </a:r>
          </a:p>
          <a:p>
            <a:pPr lvl="1"/>
            <a:r>
              <a:rPr lang="en-US" dirty="0"/>
              <a:t>Data mart</a:t>
            </a:r>
          </a:p>
          <a:p>
            <a:pPr lvl="2"/>
            <a:r>
              <a:rPr lang="en-US" dirty="0"/>
              <a:t>Designed to serve needs of a specific department</a:t>
            </a:r>
          </a:p>
          <a:p>
            <a:pPr lvl="2"/>
            <a:endParaRPr lang="en-US" dirty="0"/>
          </a:p>
          <a:p>
            <a:pPr lvl="1"/>
            <a:endParaRPr lang="en-US" dirty="0"/>
          </a:p>
        </p:txBody>
      </p:sp>
      <p:sp>
        <p:nvSpPr>
          <p:cNvPr id="9" name="Footer Placeholder 8">
            <a:extLst>
              <a:ext uri="{FF2B5EF4-FFF2-40B4-BE49-F238E27FC236}">
                <a16:creationId xmlns:a16="http://schemas.microsoft.com/office/drawing/2014/main" id="{6BDEC031-DADD-4AE0-B5B2-CDAD75CF92C9}"/>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532526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 and Access (2 of 7)</a:t>
            </a:r>
          </a:p>
        </p:txBody>
      </p:sp>
      <p:sp>
        <p:nvSpPr>
          <p:cNvPr id="7" name="Rectangle 6"/>
          <p:cNvSpPr/>
          <p:nvPr/>
        </p:nvSpPr>
        <p:spPr>
          <a:xfrm>
            <a:off x="914400" y="5436125"/>
            <a:ext cx="8108158" cy="523220"/>
          </a:xfrm>
          <a:prstGeom prst="rect">
            <a:avLst/>
          </a:prstGeom>
        </p:spPr>
        <p:txBody>
          <a:bodyPr wrap="square">
            <a:spAutoFit/>
          </a:bodyPr>
          <a:lstStyle/>
          <a:p>
            <a:r>
              <a:rPr lang="en-US" sz="1400" b="1" dirty="0"/>
              <a:t>FIGURE 9-37 </a:t>
            </a:r>
            <a:r>
              <a:rPr lang="en-US" sz="1400" dirty="0"/>
              <a:t>A data warehouse stores data from several systems. By selecting data dimensions, a user can retrieve specific information without having to know how or where the data is stored.</a:t>
            </a:r>
          </a:p>
        </p:txBody>
      </p:sp>
      <p:sp>
        <p:nvSpPr>
          <p:cNvPr id="9" name="Footer Placeholder 8">
            <a:extLst>
              <a:ext uri="{FF2B5EF4-FFF2-40B4-BE49-F238E27FC236}">
                <a16:creationId xmlns:a16="http://schemas.microsoft.com/office/drawing/2014/main" id="{6BDEC031-DADD-4AE0-B5B2-CDAD75CF92C9}"/>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pic>
        <p:nvPicPr>
          <p:cNvPr id="4" name="Picture 3">
            <a:extLst>
              <a:ext uri="{FF2B5EF4-FFF2-40B4-BE49-F238E27FC236}">
                <a16:creationId xmlns:a16="http://schemas.microsoft.com/office/drawing/2014/main" id="{21568940-0D1F-4F6D-9E07-6A902CAFEB33}"/>
              </a:ext>
            </a:extLst>
          </p:cNvPr>
          <p:cNvPicPr>
            <a:picLocks noChangeAspect="1"/>
          </p:cNvPicPr>
          <p:nvPr/>
        </p:nvPicPr>
        <p:blipFill>
          <a:blip r:embed="rId3"/>
          <a:stretch>
            <a:fillRect/>
          </a:stretch>
        </p:blipFill>
        <p:spPr>
          <a:xfrm>
            <a:off x="2286000" y="1678118"/>
            <a:ext cx="4999770" cy="3429000"/>
          </a:xfrm>
          <a:prstGeom prst="rect">
            <a:avLst/>
          </a:prstGeom>
        </p:spPr>
      </p:pic>
    </p:spTree>
    <p:extLst>
      <p:ext uri="{BB962C8B-B14F-4D97-AF65-F5344CB8AC3E}">
        <p14:creationId xmlns:p14="http://schemas.microsoft.com/office/powerpoint/2010/main" val="223572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Design Concepts (1 of 5)</a:t>
            </a:r>
          </a:p>
        </p:txBody>
      </p:sp>
      <p:sp>
        <p:nvSpPr>
          <p:cNvPr id="19458" name="Text Placeholder 2"/>
          <p:cNvSpPr>
            <a:spLocks noGrp="1"/>
          </p:cNvSpPr>
          <p:nvPr>
            <p:ph idx="1"/>
          </p:nvPr>
        </p:nvSpPr>
        <p:spPr/>
        <p:txBody>
          <a:bodyPr/>
          <a:lstStyle/>
          <a:p>
            <a:r>
              <a:rPr lang="en-US" dirty="0"/>
              <a:t>Data structures</a:t>
            </a:r>
          </a:p>
          <a:p>
            <a:pPr lvl="1"/>
            <a:r>
              <a:rPr lang="en-US" dirty="0"/>
              <a:t>Framework for organizing, storing, and managing data</a:t>
            </a:r>
          </a:p>
          <a:p>
            <a:pPr lvl="1"/>
            <a:r>
              <a:rPr lang="en-US" dirty="0"/>
              <a:t>Comprises of files or tables that interact in various ways </a:t>
            </a:r>
          </a:p>
          <a:p>
            <a:pPr lvl="2"/>
            <a:r>
              <a:rPr lang="en-US" dirty="0"/>
              <a:t>Each file or table contains data about people, places, things, or events</a:t>
            </a:r>
          </a:p>
        </p:txBody>
      </p:sp>
      <p:sp>
        <p:nvSpPr>
          <p:cNvPr id="5" name="Footer Placeholder 4">
            <a:extLst>
              <a:ext uri="{FF2B5EF4-FFF2-40B4-BE49-F238E27FC236}">
                <a16:creationId xmlns:a16="http://schemas.microsoft.com/office/drawing/2014/main" id="{B977A0BE-ACCB-4C5F-A968-75E544C7DC22}"/>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 and Access (3 of 7)</a:t>
            </a:r>
          </a:p>
        </p:txBody>
      </p:sp>
      <p:sp>
        <p:nvSpPr>
          <p:cNvPr id="7" name="Text Placeholder 2"/>
          <p:cNvSpPr>
            <a:spLocks noGrp="1"/>
          </p:cNvSpPr>
          <p:nvPr>
            <p:ph idx="1"/>
          </p:nvPr>
        </p:nvSpPr>
        <p:spPr/>
        <p:txBody>
          <a:bodyPr/>
          <a:lstStyle/>
          <a:p>
            <a:r>
              <a:rPr lang="en-US" dirty="0"/>
              <a:t>Data mining </a:t>
            </a:r>
          </a:p>
          <a:p>
            <a:pPr lvl="1"/>
            <a:r>
              <a:rPr lang="en-US" dirty="0"/>
              <a:t>Looks for meaningful data patterns and relationships</a:t>
            </a:r>
          </a:p>
          <a:p>
            <a:pPr lvl="1"/>
            <a:r>
              <a:rPr lang="en-US" dirty="0"/>
              <a:t>Suggested goals for data mining</a:t>
            </a:r>
          </a:p>
          <a:p>
            <a:pPr lvl="2"/>
            <a:r>
              <a:rPr lang="en-US" dirty="0"/>
              <a:t>Increase the number of pages viewed per session and referred customers </a:t>
            </a:r>
          </a:p>
          <a:p>
            <a:pPr lvl="2"/>
            <a:r>
              <a:rPr lang="en-US" dirty="0"/>
              <a:t>Reduce clicks to close</a:t>
            </a:r>
          </a:p>
          <a:p>
            <a:pPr lvl="2"/>
            <a:r>
              <a:rPr lang="en-US" dirty="0"/>
              <a:t>Increase checkouts per visit and average profit per checkout</a:t>
            </a:r>
          </a:p>
          <a:p>
            <a:pPr lvl="3"/>
            <a:endParaRPr lang="en-US" dirty="0"/>
          </a:p>
        </p:txBody>
      </p:sp>
      <p:sp>
        <p:nvSpPr>
          <p:cNvPr id="5" name="Footer Placeholder 4">
            <a:extLst>
              <a:ext uri="{FF2B5EF4-FFF2-40B4-BE49-F238E27FC236}">
                <a16:creationId xmlns:a16="http://schemas.microsoft.com/office/drawing/2014/main" id="{11A4D779-636B-4304-B18A-1DCD9A7D297B}"/>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600817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 and Access (4 of 7)</a:t>
            </a:r>
          </a:p>
        </p:txBody>
      </p:sp>
      <p:sp>
        <p:nvSpPr>
          <p:cNvPr id="7" name="Text Placeholder 2"/>
          <p:cNvSpPr>
            <a:spLocks noGrp="1"/>
          </p:cNvSpPr>
          <p:nvPr>
            <p:ph idx="1"/>
          </p:nvPr>
        </p:nvSpPr>
        <p:spPr/>
        <p:txBody>
          <a:bodyPr/>
          <a:lstStyle/>
          <a:p>
            <a:r>
              <a:rPr lang="en-US" dirty="0"/>
              <a:t>Logical versus physical storage</a:t>
            </a:r>
          </a:p>
          <a:p>
            <a:pPr lvl="1"/>
            <a:r>
              <a:rPr lang="en-US" dirty="0"/>
              <a:t>Logical storage: data that a user can view, understand, and access, regardless of how or where that information actually is organized or stored</a:t>
            </a:r>
          </a:p>
          <a:p>
            <a:pPr lvl="1"/>
            <a:r>
              <a:rPr lang="en-US" dirty="0"/>
              <a:t>Physical storage: strictly hardware related</a:t>
            </a:r>
          </a:p>
          <a:p>
            <a:pPr lvl="2"/>
            <a:r>
              <a:rPr lang="en-US" dirty="0"/>
              <a:t>Involves the process of reading and writing binary data to physical media </a:t>
            </a:r>
          </a:p>
        </p:txBody>
      </p:sp>
      <p:sp>
        <p:nvSpPr>
          <p:cNvPr id="8" name="Footer Placeholder 7">
            <a:extLst>
              <a:ext uri="{FF2B5EF4-FFF2-40B4-BE49-F238E27FC236}">
                <a16:creationId xmlns:a16="http://schemas.microsoft.com/office/drawing/2014/main" id="{8D0B1B09-B09D-445D-B5B5-835467D03FE2}"/>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615523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 and Access (5 of 7)</a:t>
            </a:r>
          </a:p>
        </p:txBody>
      </p:sp>
      <p:sp>
        <p:nvSpPr>
          <p:cNvPr id="7" name="Text Placeholder 2"/>
          <p:cNvSpPr>
            <a:spLocks noGrp="1"/>
          </p:cNvSpPr>
          <p:nvPr>
            <p:ph idx="1"/>
          </p:nvPr>
        </p:nvSpPr>
        <p:spPr/>
        <p:txBody>
          <a:bodyPr>
            <a:noAutofit/>
          </a:bodyPr>
          <a:lstStyle/>
          <a:p>
            <a:r>
              <a:rPr lang="en-US" dirty="0"/>
              <a:t>Data coding</a:t>
            </a:r>
          </a:p>
          <a:p>
            <a:pPr lvl="1"/>
            <a:r>
              <a:rPr lang="en-US" dirty="0"/>
              <a:t>EBCDIC (Extended Binary Coded Decimal Interchange Code)</a:t>
            </a:r>
          </a:p>
          <a:p>
            <a:pPr lvl="2"/>
            <a:r>
              <a:rPr lang="en-US" dirty="0"/>
              <a:t>Mainframe computers and high-capacity servers</a:t>
            </a:r>
          </a:p>
          <a:p>
            <a:pPr lvl="1"/>
            <a:r>
              <a:rPr lang="en-US" dirty="0"/>
              <a:t>ASCII (American Standard Code for Information Interchange)</a:t>
            </a:r>
          </a:p>
          <a:p>
            <a:pPr lvl="2"/>
            <a:r>
              <a:rPr lang="en-US" dirty="0"/>
              <a:t>Used on most personal computers</a:t>
            </a:r>
          </a:p>
          <a:p>
            <a:pPr lvl="1"/>
            <a:r>
              <a:rPr lang="en-US" dirty="0"/>
              <a:t>Binary storage format</a:t>
            </a:r>
          </a:p>
          <a:p>
            <a:pPr lvl="2"/>
            <a:r>
              <a:rPr lang="en-US" dirty="0"/>
              <a:t>Represents numbers as actual binary values</a:t>
            </a:r>
          </a:p>
          <a:p>
            <a:pPr lvl="1"/>
            <a:r>
              <a:rPr lang="en-US" dirty="0"/>
              <a:t>Unicode: uses two bytes per character</a:t>
            </a:r>
          </a:p>
          <a:p>
            <a:pPr lvl="1"/>
            <a:endParaRPr lang="en-US" dirty="0"/>
          </a:p>
        </p:txBody>
      </p:sp>
      <p:sp>
        <p:nvSpPr>
          <p:cNvPr id="8" name="Footer Placeholder 7">
            <a:extLst>
              <a:ext uri="{FF2B5EF4-FFF2-40B4-BE49-F238E27FC236}">
                <a16:creationId xmlns:a16="http://schemas.microsoft.com/office/drawing/2014/main" id="{FE88FC20-BA4F-4F55-B886-6B26636D903E}"/>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571310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 and Access (6 of 7)</a:t>
            </a:r>
          </a:p>
        </p:txBody>
      </p:sp>
      <p:sp>
        <p:nvSpPr>
          <p:cNvPr id="8" name="Rectangle 7"/>
          <p:cNvSpPr/>
          <p:nvPr/>
        </p:nvSpPr>
        <p:spPr>
          <a:xfrm>
            <a:off x="677358" y="5029812"/>
            <a:ext cx="7836564" cy="738664"/>
          </a:xfrm>
          <a:prstGeom prst="rect">
            <a:avLst/>
          </a:prstGeom>
        </p:spPr>
        <p:txBody>
          <a:bodyPr wrap="square">
            <a:spAutoFit/>
          </a:bodyPr>
          <a:lstStyle/>
          <a:p>
            <a:r>
              <a:rPr lang="en-US" sz="1400" b="1" dirty="0"/>
              <a:t>FIGURE 9-38 </a:t>
            </a:r>
            <a:r>
              <a:rPr lang="en-US" sz="1400" dirty="0"/>
              <a:t>Unicode is an international coding format that represents characters as integers, using 16 bits per character. The Unicode Consortium maintains standards and support for Unicode.</a:t>
            </a:r>
          </a:p>
        </p:txBody>
      </p:sp>
      <p:sp>
        <p:nvSpPr>
          <p:cNvPr id="10" name="Footer Placeholder 9">
            <a:extLst>
              <a:ext uri="{FF2B5EF4-FFF2-40B4-BE49-F238E27FC236}">
                <a16:creationId xmlns:a16="http://schemas.microsoft.com/office/drawing/2014/main" id="{398401D8-33B7-4706-935F-3F13BB828F9A}"/>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pic>
        <p:nvPicPr>
          <p:cNvPr id="3" name="Picture 2">
            <a:extLst>
              <a:ext uri="{FF2B5EF4-FFF2-40B4-BE49-F238E27FC236}">
                <a16:creationId xmlns:a16="http://schemas.microsoft.com/office/drawing/2014/main" id="{B04F02B7-1C4C-4C58-8794-9472FB24CBB3}"/>
              </a:ext>
            </a:extLst>
          </p:cNvPr>
          <p:cNvPicPr>
            <a:picLocks noChangeAspect="1"/>
          </p:cNvPicPr>
          <p:nvPr/>
        </p:nvPicPr>
        <p:blipFill>
          <a:blip r:embed="rId3"/>
          <a:stretch>
            <a:fillRect/>
          </a:stretch>
        </p:blipFill>
        <p:spPr>
          <a:xfrm>
            <a:off x="1066800" y="1676400"/>
            <a:ext cx="7142322" cy="2563131"/>
          </a:xfrm>
          <a:prstGeom prst="rect">
            <a:avLst/>
          </a:prstGeom>
        </p:spPr>
      </p:pic>
    </p:spTree>
    <p:extLst>
      <p:ext uri="{BB962C8B-B14F-4D97-AF65-F5344CB8AC3E}">
        <p14:creationId xmlns:p14="http://schemas.microsoft.com/office/powerpoint/2010/main" val="119016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 and Access (7 of 7)</a:t>
            </a:r>
          </a:p>
        </p:txBody>
      </p:sp>
      <p:sp>
        <p:nvSpPr>
          <p:cNvPr id="7" name="Text Placeholder 2"/>
          <p:cNvSpPr>
            <a:spLocks noGrp="1"/>
          </p:cNvSpPr>
          <p:nvPr>
            <p:ph idx="1"/>
          </p:nvPr>
        </p:nvSpPr>
        <p:spPr/>
        <p:txBody>
          <a:bodyPr>
            <a:normAutofit/>
          </a:bodyPr>
          <a:lstStyle/>
          <a:p>
            <a:r>
              <a:rPr lang="en-US" dirty="0"/>
              <a:t>Storing dates</a:t>
            </a:r>
          </a:p>
          <a:p>
            <a:pPr lvl="1"/>
            <a:r>
              <a:rPr lang="en-US" dirty="0"/>
              <a:t>International Organization for Standardization (ISO) requires a format of four digits for the year, two for the month, and two for the day (YYYYMMDD)</a:t>
            </a:r>
          </a:p>
          <a:p>
            <a:pPr lvl="1"/>
            <a:r>
              <a:rPr lang="en-US" dirty="0"/>
              <a:t>Absolute date: total number of days from some specific base date</a:t>
            </a:r>
          </a:p>
        </p:txBody>
      </p:sp>
      <p:sp>
        <p:nvSpPr>
          <p:cNvPr id="10" name="Footer Placeholder 9">
            <a:extLst>
              <a:ext uri="{FF2B5EF4-FFF2-40B4-BE49-F238E27FC236}">
                <a16:creationId xmlns:a16="http://schemas.microsoft.com/office/drawing/2014/main" id="{14E913F0-A44C-4617-92F6-D19D6E9F3722}"/>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478947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Control</a:t>
            </a:r>
          </a:p>
        </p:txBody>
      </p:sp>
      <p:sp>
        <p:nvSpPr>
          <p:cNvPr id="19458" name="Text Placeholder 2"/>
          <p:cNvSpPr>
            <a:spLocks noGrp="1"/>
          </p:cNvSpPr>
          <p:nvPr>
            <p:ph idx="1"/>
          </p:nvPr>
        </p:nvSpPr>
        <p:spPr/>
        <p:txBody>
          <a:bodyPr>
            <a:noAutofit/>
          </a:bodyPr>
          <a:lstStyle/>
          <a:p>
            <a:r>
              <a:rPr lang="en-US" dirty="0"/>
              <a:t>Well-designed DBMS </a:t>
            </a:r>
          </a:p>
          <a:p>
            <a:pPr lvl="1"/>
            <a:r>
              <a:rPr lang="en-US" dirty="0"/>
              <a:t>Must provide built-in control and security</a:t>
            </a:r>
          </a:p>
          <a:p>
            <a:r>
              <a:rPr lang="en-US" dirty="0"/>
              <a:t>Forms of data protection</a:t>
            </a:r>
          </a:p>
          <a:p>
            <a:pPr lvl="1"/>
            <a:r>
              <a:rPr lang="en-US" dirty="0"/>
              <a:t>Limited access to files and databases</a:t>
            </a:r>
          </a:p>
          <a:p>
            <a:pPr lvl="1"/>
            <a:r>
              <a:rPr lang="en-US" dirty="0"/>
              <a:t>User ID and passwords</a:t>
            </a:r>
          </a:p>
          <a:p>
            <a:pPr lvl="1"/>
            <a:r>
              <a:rPr lang="en-US" dirty="0"/>
              <a:t>Permissions and encryption</a:t>
            </a:r>
          </a:p>
          <a:p>
            <a:r>
              <a:rPr lang="en-US" dirty="0"/>
              <a:t>Backup copies of databases must be retained for a specified period of time</a:t>
            </a:r>
          </a:p>
          <a:p>
            <a:pPr lvl="1"/>
            <a:r>
              <a:rPr lang="en-US" dirty="0"/>
              <a:t>Recovery procedures can be used to restore</a:t>
            </a:r>
          </a:p>
        </p:txBody>
      </p:sp>
      <p:sp>
        <p:nvSpPr>
          <p:cNvPr id="7" name="Footer Placeholder 6">
            <a:extLst>
              <a:ext uri="{FF2B5EF4-FFF2-40B4-BE49-F238E27FC236}">
                <a16:creationId xmlns:a16="http://schemas.microsoft.com/office/drawing/2014/main" id="{FF572623-4217-40AD-B6E5-03CEE1B7B844}"/>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87404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dirty="0"/>
              <a:t>Summary (1 of 3)</a:t>
            </a:r>
          </a:p>
        </p:txBody>
      </p:sp>
      <p:sp>
        <p:nvSpPr>
          <p:cNvPr id="3" name="Text Placeholder 2"/>
          <p:cNvSpPr>
            <a:spLocks noGrp="1"/>
          </p:cNvSpPr>
          <p:nvPr>
            <p:ph idx="1"/>
          </p:nvPr>
        </p:nvSpPr>
        <p:spPr/>
        <p:txBody>
          <a:bodyPr>
            <a:noAutofit/>
          </a:bodyPr>
          <a:lstStyle/>
          <a:p>
            <a:r>
              <a:rPr lang="en-US" dirty="0"/>
              <a:t>A database consists of linked tables that form an overall data structure</a:t>
            </a:r>
          </a:p>
          <a:p>
            <a:pPr lvl="1"/>
            <a:r>
              <a:rPr lang="en-US" dirty="0"/>
              <a:t>DBMS enable users to add, update, manage, access, and analyze data in a database</a:t>
            </a:r>
          </a:p>
          <a:p>
            <a:r>
              <a:rPr lang="en-US" dirty="0"/>
              <a:t>DBMS designs are more powerful and flexible than traditional file-oriented systems</a:t>
            </a:r>
          </a:p>
          <a:p>
            <a:pPr lvl="1"/>
            <a:r>
              <a:rPr lang="en-US" dirty="0"/>
              <a:t>Components include interfaces for users, database administrators, and related systems</a:t>
            </a:r>
          </a:p>
        </p:txBody>
      </p:sp>
      <p:sp>
        <p:nvSpPr>
          <p:cNvPr id="7" name="Footer Placeholder 6">
            <a:extLst>
              <a:ext uri="{FF2B5EF4-FFF2-40B4-BE49-F238E27FC236}">
                <a16:creationId xmlns:a16="http://schemas.microsoft.com/office/drawing/2014/main" id="{2A80F4BA-24E2-426F-A377-ADF2B4DEEBBA}"/>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94992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dirty="0"/>
              <a:t>Summary (2 of 3)</a:t>
            </a:r>
          </a:p>
        </p:txBody>
      </p:sp>
      <p:sp>
        <p:nvSpPr>
          <p:cNvPr id="3" name="Text Placeholder 2"/>
          <p:cNvSpPr>
            <a:spLocks noGrp="1"/>
          </p:cNvSpPr>
          <p:nvPr>
            <p:ph idx="1"/>
          </p:nvPr>
        </p:nvSpPr>
        <p:spPr/>
        <p:txBody>
          <a:bodyPr>
            <a:noAutofit/>
          </a:bodyPr>
          <a:lstStyle/>
          <a:p>
            <a:r>
              <a:rPr lang="en-US" dirty="0"/>
              <a:t>Key fields include primary keys, candidate keys, foreign keys, and secondary keys</a:t>
            </a:r>
          </a:p>
          <a:p>
            <a:r>
              <a:rPr lang="en-US" dirty="0"/>
              <a:t>An entity-relationship diagram (ERD) is a graphic representation of all system entities and the relationships among them</a:t>
            </a:r>
          </a:p>
          <a:p>
            <a:r>
              <a:rPr lang="en-US" dirty="0"/>
              <a:t>Normalization is a process for avoiding problems in data design</a:t>
            </a:r>
          </a:p>
          <a:p>
            <a:r>
              <a:rPr lang="en-US" dirty="0"/>
              <a:t>A code is a set of letters or numbers used to represent data in a system</a:t>
            </a:r>
          </a:p>
          <a:p>
            <a:endParaRPr lang="en-US" dirty="0"/>
          </a:p>
          <a:p>
            <a:endParaRPr lang="en-US" dirty="0"/>
          </a:p>
          <a:p>
            <a:pPr lvl="1"/>
            <a:endParaRPr lang="en-US" dirty="0"/>
          </a:p>
          <a:p>
            <a:endParaRPr lang="en-US" dirty="0"/>
          </a:p>
        </p:txBody>
      </p:sp>
      <p:sp>
        <p:nvSpPr>
          <p:cNvPr id="7" name="Footer Placeholder 6">
            <a:extLst>
              <a:ext uri="{FF2B5EF4-FFF2-40B4-BE49-F238E27FC236}">
                <a16:creationId xmlns:a16="http://schemas.microsoft.com/office/drawing/2014/main" id="{4F54F3C5-76B2-4E6D-8AA5-5A19E15E68C0}"/>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509923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dirty="0"/>
              <a:t>Summary (3 of 3)</a:t>
            </a:r>
          </a:p>
        </p:txBody>
      </p:sp>
      <p:sp>
        <p:nvSpPr>
          <p:cNvPr id="3" name="Text Placeholder 2"/>
          <p:cNvSpPr>
            <a:spLocks noGrp="1"/>
          </p:cNvSpPr>
          <p:nvPr>
            <p:ph idx="1"/>
          </p:nvPr>
        </p:nvSpPr>
        <p:spPr/>
        <p:txBody>
          <a:bodyPr/>
          <a:lstStyle/>
          <a:p>
            <a:r>
              <a:rPr lang="en-US" dirty="0"/>
              <a:t>Logical storage is information seen through a user’s eyes, regardless of how or where that information actually is organized or stored</a:t>
            </a:r>
          </a:p>
          <a:p>
            <a:r>
              <a:rPr lang="en-US" dirty="0"/>
              <a:t>File and database control measures include limiting access to the data, data encryption, backup/recovery procedures, audit-trail files, and internal audit fields</a:t>
            </a:r>
          </a:p>
          <a:p>
            <a:endParaRPr lang="en-US" dirty="0"/>
          </a:p>
          <a:p>
            <a:endParaRPr lang="en-US" dirty="0"/>
          </a:p>
        </p:txBody>
      </p:sp>
      <p:sp>
        <p:nvSpPr>
          <p:cNvPr id="7" name="Footer Placeholder 6">
            <a:extLst>
              <a:ext uri="{FF2B5EF4-FFF2-40B4-BE49-F238E27FC236}">
                <a16:creationId xmlns:a16="http://schemas.microsoft.com/office/drawing/2014/main" id="{D338AAAB-672E-4ADF-99D5-AC0F4C2D84D0}"/>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169924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Design Concepts (2 of 5)</a:t>
            </a:r>
          </a:p>
        </p:txBody>
      </p:sp>
      <p:sp>
        <p:nvSpPr>
          <p:cNvPr id="11" name="Text Placeholder 2"/>
          <p:cNvSpPr>
            <a:spLocks noGrp="1"/>
          </p:cNvSpPr>
          <p:nvPr>
            <p:ph idx="1"/>
          </p:nvPr>
        </p:nvSpPr>
        <p:spPr/>
        <p:txBody>
          <a:bodyPr/>
          <a:lstStyle/>
          <a:p>
            <a:r>
              <a:rPr lang="en-US" dirty="0"/>
              <a:t>Mario and Danica: A Data Design Example</a:t>
            </a:r>
          </a:p>
          <a:p>
            <a:pPr lvl="1"/>
            <a:r>
              <a:rPr lang="en-US" dirty="0"/>
              <a:t>Mario’s auto shop uses file-oriented systems </a:t>
            </a:r>
          </a:p>
          <a:p>
            <a:pPr lvl="2"/>
            <a:r>
              <a:rPr lang="en-US" dirty="0"/>
              <a:t>MECHANIC SYSTEM uses the MECHANIC file to store data about shop employees</a:t>
            </a:r>
          </a:p>
          <a:p>
            <a:pPr lvl="2"/>
            <a:r>
              <a:rPr lang="en-US" dirty="0"/>
              <a:t>JOB SYSTEM uses the JOB file to store data about work performed at the shop</a:t>
            </a:r>
          </a:p>
          <a:p>
            <a:pPr lvl="1"/>
            <a:r>
              <a:rPr lang="en-US" dirty="0"/>
              <a:t>Danica’s auto shop uses a relational model</a:t>
            </a:r>
          </a:p>
          <a:p>
            <a:pPr lvl="2"/>
            <a:r>
              <a:rPr lang="en-US" dirty="0"/>
              <a:t>SHOP OPERATIONS SYSTEM: tables are linked by a common field named Mechanic No field</a:t>
            </a:r>
          </a:p>
        </p:txBody>
      </p:sp>
      <p:sp>
        <p:nvSpPr>
          <p:cNvPr id="7" name="Footer Placeholder 6">
            <a:extLst>
              <a:ext uri="{FF2B5EF4-FFF2-40B4-BE49-F238E27FC236}">
                <a16:creationId xmlns:a16="http://schemas.microsoft.com/office/drawing/2014/main" id="{E485E8BA-77B0-414E-A803-BFAC1C288F59}"/>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094412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Design Concepts (3 of 5)</a:t>
            </a:r>
          </a:p>
        </p:txBody>
      </p:sp>
      <p:pic>
        <p:nvPicPr>
          <p:cNvPr id="3" name="Picture 2" descr="FIGURE 9-3 Mario’s shop uses two separate systems, so certain data must be entered twice. This redundancy is inefficient and can produce data errors.&#10;&#10;This is a screenshot of two different systems. The screenshot comprises of two rectangular boxes overlapping each other. Starting from the top, the first box is labeled MECHANIC SYSTEM. There is a small box in the center, which is labeled MECHANIC. The following points are listed below the header:&#10;• Mechanic no.&#10;• Name&#10;• Pay rate&#10;• Hire date&#10;• Status&#10;• Insurance&#10;There is an excel sheet below the small box, which too is labeled MECHANIC. It consists of six columns. The content listed above are the headers of the columns.&#10;The second box is labeled JOB SYSTEM. There is a small box in the center, which is labeled JOB as well. The following content is listed below the header:&#10;• Job no.&#10;• Work code&#10;• Hours&#10;• Date&#10;• Mechanic no.&#10;• Name&#10;• Pay rate&#10;There is an excel sheet below the small box, which is labeled JOB as well. It consists of six columns. The content listed above are the headers of the columns.&#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02" y="1760236"/>
            <a:ext cx="3298996" cy="2806516"/>
          </a:xfrm>
          <a:prstGeom prst="rect">
            <a:avLst/>
          </a:prstGeom>
        </p:spPr>
      </p:pic>
      <p:sp>
        <p:nvSpPr>
          <p:cNvPr id="9" name="Rectangle 8"/>
          <p:cNvSpPr/>
          <p:nvPr/>
        </p:nvSpPr>
        <p:spPr>
          <a:xfrm>
            <a:off x="457200" y="4594826"/>
            <a:ext cx="4114800" cy="954107"/>
          </a:xfrm>
          <a:prstGeom prst="rect">
            <a:avLst/>
          </a:prstGeom>
        </p:spPr>
        <p:txBody>
          <a:bodyPr wrap="square">
            <a:spAutoFit/>
          </a:bodyPr>
          <a:lstStyle/>
          <a:p>
            <a:r>
              <a:rPr lang="en-US" sz="1400" b="1" dirty="0"/>
              <a:t>FIGURE 9-3 </a:t>
            </a:r>
            <a:r>
              <a:rPr lang="en-US" sz="1400" dirty="0"/>
              <a:t>Mario’s shop uses two separate systems, so certain data must be entered twice. This redundancy is inefficient and can produce data errors.</a:t>
            </a:r>
          </a:p>
        </p:txBody>
      </p:sp>
      <p:pic>
        <p:nvPicPr>
          <p:cNvPr id="5" name="Picture 4" descr="This is a screenshot of a shop operation system. It consists of two dialog boxes. Starting from above, the first dialog box is labeled SHOP OPERATING SYSTEM. It consists of two small dialog boxes. The box on the left is labeled MECHANIC. The following content below the header:&#10;• *&#10;• Mechanic no.&#10;• Name&#10;• Pay rate&#10;• Hire date&#10;• Status&#10;• Insurance&#10;The box on the right is labeled JOB. The following content is listed below the header:&#10;• *&#10;• Job no.&#10;• Work code&#10;• Hours&#10;• Date&#10;• Mechanic no.&#10;• Name&#10;• Pay rate&#10;The boxes are connected by a line.&#10;The second large dialog box is an excel sheet. It is labeled SHOP OPERATING SYSTEM as well. It consists of ten columns. Starting from the left, the headers of the columns read mechanic no., name, pay rate, hire date, status, insurance, job no., work code, hours, and date.&#10;" title="FIGURE 9-4 Danica’s SHOP OPERATIONS SYSTEM uses a database design, which avoids duplication. The data can be viewed as if it were one large table, regardless of where the data is stored physically."/>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2920" y="2161268"/>
            <a:ext cx="3479676" cy="1973363"/>
          </a:xfrm>
          <a:prstGeom prst="rect">
            <a:avLst/>
          </a:prstGeom>
        </p:spPr>
      </p:pic>
      <p:sp>
        <p:nvSpPr>
          <p:cNvPr id="8" name="Rectangle 7"/>
          <p:cNvSpPr/>
          <p:nvPr/>
        </p:nvSpPr>
        <p:spPr>
          <a:xfrm>
            <a:off x="4916366" y="4163939"/>
            <a:ext cx="3770434" cy="1169551"/>
          </a:xfrm>
          <a:prstGeom prst="rect">
            <a:avLst/>
          </a:prstGeom>
        </p:spPr>
        <p:txBody>
          <a:bodyPr wrap="square">
            <a:spAutoFit/>
          </a:bodyPr>
          <a:lstStyle/>
          <a:p>
            <a:r>
              <a:rPr lang="en-US" sz="1400" b="1" dirty="0"/>
              <a:t>FIGURE 9-4 </a:t>
            </a:r>
            <a:r>
              <a:rPr lang="en-US" sz="1400" dirty="0"/>
              <a:t>Danica’s SHOP OPERATIONS SYSTEM uses a database design, which avoids duplication. The data can be viewed as if it were one large table, regardless of where the data is stored physically.</a:t>
            </a:r>
          </a:p>
        </p:txBody>
      </p:sp>
      <p:sp>
        <p:nvSpPr>
          <p:cNvPr id="13" name="Footer Placeholder 12">
            <a:extLst>
              <a:ext uri="{FF2B5EF4-FFF2-40B4-BE49-F238E27FC236}">
                <a16:creationId xmlns:a16="http://schemas.microsoft.com/office/drawing/2014/main" id="{64BA84F5-8A20-457D-9C2D-227DE81F021D}"/>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52629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Design Concepts (4 of 5)</a:t>
            </a:r>
          </a:p>
        </p:txBody>
      </p:sp>
      <p:sp>
        <p:nvSpPr>
          <p:cNvPr id="3" name="Content Placeholder 2"/>
          <p:cNvSpPr>
            <a:spLocks noGrp="1"/>
          </p:cNvSpPr>
          <p:nvPr>
            <p:ph idx="1"/>
          </p:nvPr>
        </p:nvSpPr>
        <p:spPr/>
        <p:txBody>
          <a:bodyPr>
            <a:noAutofit/>
          </a:bodyPr>
          <a:lstStyle/>
          <a:p>
            <a:r>
              <a:rPr lang="en-US" dirty="0"/>
              <a:t>Database management system (DBMS)</a:t>
            </a:r>
          </a:p>
          <a:p>
            <a:pPr lvl="1"/>
            <a:r>
              <a:rPr lang="en-US" dirty="0"/>
              <a:t>Collection of tools, features, and interfaces that enables users to add, update, manage, access, and analyze data</a:t>
            </a:r>
          </a:p>
          <a:p>
            <a:pPr lvl="1"/>
            <a:r>
              <a:rPr lang="en-US" dirty="0"/>
              <a:t>Advantages</a:t>
            </a:r>
          </a:p>
          <a:p>
            <a:pPr lvl="2"/>
            <a:r>
              <a:rPr lang="en-US" dirty="0"/>
              <a:t>Scalability </a:t>
            </a:r>
          </a:p>
          <a:p>
            <a:pPr lvl="2"/>
            <a:r>
              <a:rPr lang="en-US" dirty="0"/>
              <a:t>Economy of scale</a:t>
            </a:r>
          </a:p>
          <a:p>
            <a:pPr lvl="2"/>
            <a:r>
              <a:rPr lang="en-US" dirty="0"/>
              <a:t>Enterprise-wide application</a:t>
            </a:r>
          </a:p>
          <a:p>
            <a:pPr lvl="2"/>
            <a:r>
              <a:rPr lang="en-US" dirty="0"/>
              <a:t>Stronger standards and better security </a:t>
            </a:r>
          </a:p>
          <a:p>
            <a:pPr lvl="2"/>
            <a:r>
              <a:rPr lang="en-US" dirty="0"/>
              <a:t>Data independence </a:t>
            </a:r>
          </a:p>
          <a:p>
            <a:pPr lvl="2"/>
            <a:endParaRPr lang="en-US" dirty="0"/>
          </a:p>
          <a:p>
            <a:pPr marL="342900" lvl="1" indent="0">
              <a:buNone/>
            </a:pPr>
            <a:endParaRPr lang="en-IN" dirty="0"/>
          </a:p>
        </p:txBody>
      </p:sp>
      <p:sp>
        <p:nvSpPr>
          <p:cNvPr id="10" name="Footer Placeholder 9">
            <a:extLst>
              <a:ext uri="{FF2B5EF4-FFF2-40B4-BE49-F238E27FC236}">
                <a16:creationId xmlns:a16="http://schemas.microsoft.com/office/drawing/2014/main" id="{E4061920-A36A-4EA1-8F77-AC57C0B3E1F4}"/>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851642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Design Concepts (5 of 5)</a:t>
            </a:r>
          </a:p>
        </p:txBody>
      </p:sp>
      <p:pic>
        <p:nvPicPr>
          <p:cNvPr id="4" name="Picture 3" descr="Figure 9-5 consists of a large circle labeled sales database. Four smaller circle overlap the large circle at four points on its circumference. In the clockwise direction, the small circles are labeled inventory system, order system, production system, and accounting system."/>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9021" t="3631" r="8784" b="3545"/>
          <a:stretch/>
        </p:blipFill>
        <p:spPr>
          <a:xfrm>
            <a:off x="2651191" y="1480944"/>
            <a:ext cx="3841618" cy="3794769"/>
          </a:xfrm>
          <a:prstGeom prst="rect">
            <a:avLst/>
          </a:prstGeom>
        </p:spPr>
      </p:pic>
      <p:sp>
        <p:nvSpPr>
          <p:cNvPr id="7" name="Rectangle 6"/>
          <p:cNvSpPr/>
          <p:nvPr/>
        </p:nvSpPr>
        <p:spPr>
          <a:xfrm>
            <a:off x="2286000" y="5328795"/>
            <a:ext cx="5001540" cy="64633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Figure 9-5 </a:t>
            </a:r>
            <a:r>
              <a:rPr lang="en-US" dirty="0">
                <a:latin typeface="Arial" panose="020B0604020202020204" pitchFamily="34" charset="0"/>
                <a:cs typeface="Arial" panose="020B0604020202020204" pitchFamily="34" charset="0"/>
              </a:rPr>
              <a:t>In this example, a sales database can support four separate business systems.</a:t>
            </a:r>
          </a:p>
        </p:txBody>
      </p:sp>
      <p:sp>
        <p:nvSpPr>
          <p:cNvPr id="10" name="Footer Placeholder 9">
            <a:extLst>
              <a:ext uri="{FF2B5EF4-FFF2-40B4-BE49-F238E27FC236}">
                <a16:creationId xmlns:a16="http://schemas.microsoft.com/office/drawing/2014/main" id="{E4061920-A36A-4EA1-8F77-AC57C0B3E1F4}"/>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249545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DBMS Components (1 of 2)</a:t>
            </a:r>
          </a:p>
        </p:txBody>
      </p:sp>
      <p:sp>
        <p:nvSpPr>
          <p:cNvPr id="15" name="Content Placeholder 14">
            <a:extLst>
              <a:ext uri="{FF2B5EF4-FFF2-40B4-BE49-F238E27FC236}">
                <a16:creationId xmlns:a16="http://schemas.microsoft.com/office/drawing/2014/main" id="{07C8DBFE-4D74-458D-AA52-3C58A5BDB856}"/>
              </a:ext>
            </a:extLst>
          </p:cNvPr>
          <p:cNvSpPr>
            <a:spLocks noGrp="1"/>
          </p:cNvSpPr>
          <p:nvPr>
            <p:ph idx="1"/>
          </p:nvPr>
        </p:nvSpPr>
        <p:spPr/>
        <p:txBody>
          <a:bodyPr/>
          <a:lstStyle/>
          <a:p>
            <a:r>
              <a:rPr lang="en-US" dirty="0"/>
              <a:t>Interfaces for users, database administrators, and related systems</a:t>
            </a:r>
          </a:p>
          <a:p>
            <a:pPr lvl="1"/>
            <a:r>
              <a:rPr lang="en-US" dirty="0"/>
              <a:t>Users </a:t>
            </a:r>
          </a:p>
          <a:p>
            <a:pPr lvl="2"/>
            <a:r>
              <a:rPr lang="en-US" dirty="0"/>
              <a:t>Work with predefined queries and 	switchboard commands</a:t>
            </a:r>
          </a:p>
          <a:p>
            <a:pPr lvl="1"/>
            <a:r>
              <a:rPr lang="en-US" dirty="0"/>
              <a:t>Database administrators</a:t>
            </a:r>
          </a:p>
          <a:p>
            <a:pPr lvl="2"/>
            <a:r>
              <a:rPr lang="en-US" dirty="0"/>
              <a:t>Responsible for DBMS management and support</a:t>
            </a:r>
          </a:p>
          <a:p>
            <a:pPr lvl="1"/>
            <a:r>
              <a:rPr lang="en-US" dirty="0"/>
              <a:t>Related information systems</a:t>
            </a:r>
          </a:p>
          <a:p>
            <a:pPr lvl="2"/>
            <a:r>
              <a:rPr lang="en-US" dirty="0"/>
              <a:t>DBMS provides support to related information systems </a:t>
            </a:r>
          </a:p>
          <a:p>
            <a:endParaRPr lang="en-US" dirty="0"/>
          </a:p>
        </p:txBody>
      </p:sp>
      <p:sp>
        <p:nvSpPr>
          <p:cNvPr id="9" name="Footer Placeholder 8">
            <a:extLst>
              <a:ext uri="{FF2B5EF4-FFF2-40B4-BE49-F238E27FC236}">
                <a16:creationId xmlns:a16="http://schemas.microsoft.com/office/drawing/2014/main" id="{3654BEF6-2644-45D0-8266-F23FC746236B}"/>
              </a:ext>
            </a:extLst>
          </p:cNvPr>
          <p:cNvSpPr>
            <a:spLocks noGrp="1"/>
          </p:cNvSpPr>
          <p:nvPr>
            <p:ph type="ftr" sz="quarter" idx="11"/>
          </p:nvPr>
        </p:nvSpPr>
        <p:spPr/>
        <p:txBody>
          <a:bodyPr/>
          <a:lstStyle/>
          <a:p>
            <a:pPr lvl="0"/>
            <a:r>
              <a:rPr lang="en-US" noProof="0" dirty="0"/>
              <a:t>Systems Analysis Design, 12th Edition. ©2020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623954544"/>
      </p:ext>
    </p:extLst>
  </p:cSld>
  <p:clrMapOvr>
    <a:masterClrMapping/>
  </p:clrMapOvr>
</p:sld>
</file>

<file path=ppt/theme/theme1.xml><?xml version="1.0" encoding="utf-8"?>
<a:theme xmlns:a="http://schemas.openxmlformats.org/drawingml/2006/main" name="Brand_PPT_Template_SIMPLIFIED_SD">
  <a:themeElements>
    <a:clrScheme name="Cengage Colors">
      <a:dk1>
        <a:srgbClr val="004978"/>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160808_Cengage PP Brand Update" id="{61CF522C-3938-544D-B6D2-01C3CB24134A}" vid="{85A4C21B-B5BA-1B4B-9AA0-C3802FB375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5042</Words>
  <Application>Microsoft Office PowerPoint</Application>
  <PresentationFormat>On-screen Show (4:3)</PresentationFormat>
  <Paragraphs>340</Paragraphs>
  <Slides>48</Slides>
  <Notes>47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48</vt:i4>
      </vt:variant>
    </vt:vector>
  </HeadingPairs>
  <TitlesOfParts>
    <vt:vector size="50" baseType="lpstr">
      <vt:lpstr>Arial</vt:lpstr>
      <vt:lpstr>Brand_PPT_Template_SIMPLIFIED_SD</vt:lpstr>
      <vt:lpstr>Chapter 9</vt:lpstr>
      <vt:lpstr>Learning Objectives (1 of 2)</vt:lpstr>
      <vt:lpstr>Learning Objectives (2 of 2)</vt:lpstr>
      <vt:lpstr>Data Design Concepts (1 of 5)</vt:lpstr>
      <vt:lpstr>Data Design Concepts (2 of 5)</vt:lpstr>
      <vt:lpstr>Data Design Concepts (3 of 5)</vt:lpstr>
      <vt:lpstr>Data Design Concepts (4 of 5)</vt:lpstr>
      <vt:lpstr>Data Design Concepts (5 of 5)</vt:lpstr>
      <vt:lpstr>DBMS Components (1 of 2)</vt:lpstr>
      <vt:lpstr>DBMS Components (2 of 2)</vt:lpstr>
      <vt:lpstr>Web-Based Design (1 of 2)</vt:lpstr>
      <vt:lpstr>Web-Based Design (2 of 2)</vt:lpstr>
      <vt:lpstr>Data Design Terms (1 of 3)</vt:lpstr>
      <vt:lpstr>Data Design Terms (2 of 3)</vt:lpstr>
      <vt:lpstr>Data Design Terms (3 of 3)</vt:lpstr>
      <vt:lpstr>Entity-Relationship Diagrams (1 of 8)</vt:lpstr>
      <vt:lpstr>Entity-Relationship Diagrams (2 of 8)</vt:lpstr>
      <vt:lpstr>Entity-Relationship Diagrams (3 of 8)</vt:lpstr>
      <vt:lpstr>Entity-Relationship Diagrams (4 of 8)</vt:lpstr>
      <vt:lpstr>Entity-Relationship Diagrams (5 of 8)</vt:lpstr>
      <vt:lpstr>Entity-Relationship Diagrams (6 of 8)</vt:lpstr>
      <vt:lpstr>Entity-Relationship Diagrams (7 of 8)</vt:lpstr>
      <vt:lpstr>Entity-Relationship Diagrams (8 of 8)</vt:lpstr>
      <vt:lpstr>Data Normalization (1 of 9)</vt:lpstr>
      <vt:lpstr>Data Normalization (2 of 9)</vt:lpstr>
      <vt:lpstr>Data Normalization (3 of 9)</vt:lpstr>
      <vt:lpstr>Data Normalization (4 of 9)</vt:lpstr>
      <vt:lpstr>Data Normalization (5 of 9)</vt:lpstr>
      <vt:lpstr>Data Normalization (6 of 9)</vt:lpstr>
      <vt:lpstr>Data Normalization (7 of 9)</vt:lpstr>
      <vt:lpstr>Data Normalization (8 of 9)</vt:lpstr>
      <vt:lpstr>Data Normalization (9 of 9)</vt:lpstr>
      <vt:lpstr>Two Real-World Examples </vt:lpstr>
      <vt:lpstr>Codes (1 of 4)</vt:lpstr>
      <vt:lpstr>Codes (2 of 4)</vt:lpstr>
      <vt:lpstr>Codes (3 of 4)</vt:lpstr>
      <vt:lpstr>Codes (4 of 4)</vt:lpstr>
      <vt:lpstr>Data Storage and Access (1 of 7)</vt:lpstr>
      <vt:lpstr>Data Storage and Access (2 of 7)</vt:lpstr>
      <vt:lpstr>Data Storage and Access (3 of 7)</vt:lpstr>
      <vt:lpstr>Data Storage and Access (4 of 7)</vt:lpstr>
      <vt:lpstr>Data Storage and Access (5 of 7)</vt:lpstr>
      <vt:lpstr>Data Storage and Access (6 of 7)</vt:lpstr>
      <vt:lpstr>Data Storage and Access (7 of 7)</vt:lpstr>
      <vt:lpstr>Data Control</vt:lpstr>
      <vt:lpstr>Summary (1 of 3)</vt:lpstr>
      <vt:lpstr>Summary (2 of 3)</vt:lpstr>
      <vt:lpstr>Summary (3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2019-04-03T20:11:46Z</dcterms:created>
  <dcterms:modified xsi:type="dcterms:W3CDTF">2019-06-18T15:57:55Z</dcterms:modified>
</cp:coreProperties>
</file>